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7"/>
  </p:notesMasterIdLst>
  <p:handoutMasterIdLst>
    <p:handoutMasterId r:id="rId48"/>
  </p:handoutMasterIdLst>
  <p:sldIdLst>
    <p:sldId id="596" r:id="rId2"/>
    <p:sldId id="623" r:id="rId3"/>
    <p:sldId id="624" r:id="rId4"/>
    <p:sldId id="597" r:id="rId5"/>
    <p:sldId id="562" r:id="rId6"/>
    <p:sldId id="561" r:id="rId7"/>
    <p:sldId id="563" r:id="rId8"/>
    <p:sldId id="564" r:id="rId9"/>
    <p:sldId id="594" r:id="rId10"/>
    <p:sldId id="595" r:id="rId11"/>
    <p:sldId id="598" r:id="rId12"/>
    <p:sldId id="581" r:id="rId13"/>
    <p:sldId id="599" r:id="rId14"/>
    <p:sldId id="560" r:id="rId15"/>
    <p:sldId id="557" r:id="rId16"/>
    <p:sldId id="558" r:id="rId17"/>
    <p:sldId id="569" r:id="rId18"/>
    <p:sldId id="600" r:id="rId19"/>
    <p:sldId id="601" r:id="rId20"/>
    <p:sldId id="602" r:id="rId21"/>
    <p:sldId id="566" r:id="rId22"/>
    <p:sldId id="567" r:id="rId23"/>
    <p:sldId id="604" r:id="rId24"/>
    <p:sldId id="605" r:id="rId25"/>
    <p:sldId id="603" r:id="rId26"/>
    <p:sldId id="585" r:id="rId27"/>
    <p:sldId id="586" r:id="rId28"/>
    <p:sldId id="607" r:id="rId29"/>
    <p:sldId id="608" r:id="rId30"/>
    <p:sldId id="609" r:id="rId31"/>
    <p:sldId id="610" r:id="rId32"/>
    <p:sldId id="611" r:id="rId33"/>
    <p:sldId id="612" r:id="rId34"/>
    <p:sldId id="613" r:id="rId35"/>
    <p:sldId id="614" r:id="rId36"/>
    <p:sldId id="615" r:id="rId37"/>
    <p:sldId id="616" r:id="rId38"/>
    <p:sldId id="617" r:id="rId39"/>
    <p:sldId id="618" r:id="rId40"/>
    <p:sldId id="619" r:id="rId41"/>
    <p:sldId id="620" r:id="rId42"/>
    <p:sldId id="621" r:id="rId43"/>
    <p:sldId id="576" r:id="rId44"/>
    <p:sldId id="577" r:id="rId45"/>
    <p:sldId id="622" r:id="rId46"/>
  </p:sldIdLst>
  <p:sldSz cx="12192000" cy="6858000"/>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81AE07-B33C-EE45-A14B-871B3FEBA23D}" v="6" dt="2023-01-05T18:40:55.9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p:cViewPr varScale="1">
        <p:scale>
          <a:sx n="102" d="100"/>
          <a:sy n="102" d="100"/>
        </p:scale>
        <p:origin x="192" y="49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3" d="100"/>
        <a:sy n="93" d="100"/>
      </p:scale>
      <p:origin x="0" y="220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ghes, Joseph D" userId="bd5f5bbf-fc0b-41ca-af42-bfb8d56f1f7b" providerId="ADAL" clId="{2481AE07-B33C-EE45-A14B-871B3FEBA23D}"/>
    <pc:docChg chg="undo custSel addSld delSld modSld modMainMaster modNotesMaster">
      <pc:chgData name="Hughes, Joseph D" userId="bd5f5bbf-fc0b-41ca-af42-bfb8d56f1f7b" providerId="ADAL" clId="{2481AE07-B33C-EE45-A14B-871B3FEBA23D}" dt="2023-01-05T21:48:32.831" v="127" actId="20577"/>
      <pc:docMkLst>
        <pc:docMk/>
      </pc:docMkLst>
      <pc:sldChg chg="modSp del mod">
        <pc:chgData name="Hughes, Joseph D" userId="bd5f5bbf-fc0b-41ca-af42-bfb8d56f1f7b" providerId="ADAL" clId="{2481AE07-B33C-EE45-A14B-871B3FEBA23D}" dt="2023-01-05T18:43:08.559" v="89" actId="2696"/>
        <pc:sldMkLst>
          <pc:docMk/>
          <pc:sldMk cId="0" sldId="552"/>
        </pc:sldMkLst>
        <pc:spChg chg="mod">
          <ac:chgData name="Hughes, Joseph D" userId="bd5f5bbf-fc0b-41ca-af42-bfb8d56f1f7b" providerId="ADAL" clId="{2481AE07-B33C-EE45-A14B-871B3FEBA23D}" dt="2023-01-05T18:42:35.706" v="46" actId="6549"/>
          <ac:spMkLst>
            <pc:docMk/>
            <pc:sldMk cId="0" sldId="552"/>
            <ac:spMk id="2050" creationId="{00000000-0000-0000-0000-000000000000}"/>
          </ac:spMkLst>
        </pc:spChg>
      </pc:sldChg>
      <pc:sldChg chg="modSp mod">
        <pc:chgData name="Hughes, Joseph D" userId="bd5f5bbf-fc0b-41ca-af42-bfb8d56f1f7b" providerId="ADAL" clId="{2481AE07-B33C-EE45-A14B-871B3FEBA23D}" dt="2023-01-05T21:48:03.963" v="119" actId="20577"/>
        <pc:sldMkLst>
          <pc:docMk/>
          <pc:sldMk cId="0" sldId="561"/>
        </pc:sldMkLst>
        <pc:spChg chg="mod">
          <ac:chgData name="Hughes, Joseph D" userId="bd5f5bbf-fc0b-41ca-af42-bfb8d56f1f7b" providerId="ADAL" clId="{2481AE07-B33C-EE45-A14B-871B3FEBA23D}" dt="2023-01-05T21:48:03.963" v="119" actId="20577"/>
          <ac:spMkLst>
            <pc:docMk/>
            <pc:sldMk cId="0" sldId="561"/>
            <ac:spMk id="2" creationId="{00000000-0000-0000-0000-000000000000}"/>
          </ac:spMkLst>
        </pc:spChg>
        <pc:picChg chg="mod">
          <ac:chgData name="Hughes, Joseph D" userId="bd5f5bbf-fc0b-41ca-af42-bfb8d56f1f7b" providerId="ADAL" clId="{2481AE07-B33C-EE45-A14B-871B3FEBA23D}" dt="2023-01-05T18:47:33.952" v="112" actId="14100"/>
          <ac:picMkLst>
            <pc:docMk/>
            <pc:sldMk cId="0" sldId="561"/>
            <ac:picMk id="3" creationId="{00000000-0000-0000-0000-000000000000}"/>
          </ac:picMkLst>
        </pc:picChg>
        <pc:picChg chg="mod">
          <ac:chgData name="Hughes, Joseph D" userId="bd5f5bbf-fc0b-41ca-af42-bfb8d56f1f7b" providerId="ADAL" clId="{2481AE07-B33C-EE45-A14B-871B3FEBA23D}" dt="2023-01-05T18:47:46.896" v="113" actId="1076"/>
          <ac:picMkLst>
            <pc:docMk/>
            <pc:sldMk cId="0" sldId="561"/>
            <ac:picMk id="4" creationId="{00000000-0000-0000-0000-000000000000}"/>
          </ac:picMkLst>
        </pc:picChg>
        <pc:picChg chg="mod">
          <ac:chgData name="Hughes, Joseph D" userId="bd5f5bbf-fc0b-41ca-af42-bfb8d56f1f7b" providerId="ADAL" clId="{2481AE07-B33C-EE45-A14B-871B3FEBA23D}" dt="2023-01-05T18:47:29.507" v="111" actId="14100"/>
          <ac:picMkLst>
            <pc:docMk/>
            <pc:sldMk cId="0" sldId="561"/>
            <ac:picMk id="6" creationId="{00000000-0000-0000-0000-000000000000}"/>
          </ac:picMkLst>
        </pc:picChg>
      </pc:sldChg>
      <pc:sldChg chg="modSp mod">
        <pc:chgData name="Hughes, Joseph D" userId="bd5f5bbf-fc0b-41ca-af42-bfb8d56f1f7b" providerId="ADAL" clId="{2481AE07-B33C-EE45-A14B-871B3FEBA23D}" dt="2023-01-05T21:48:32.831" v="127" actId="20577"/>
        <pc:sldMkLst>
          <pc:docMk/>
          <pc:sldMk cId="0" sldId="562"/>
        </pc:sldMkLst>
        <pc:spChg chg="mod">
          <ac:chgData name="Hughes, Joseph D" userId="bd5f5bbf-fc0b-41ca-af42-bfb8d56f1f7b" providerId="ADAL" clId="{2481AE07-B33C-EE45-A14B-871B3FEBA23D}" dt="2023-01-05T21:48:32.831" v="127" actId="20577"/>
          <ac:spMkLst>
            <pc:docMk/>
            <pc:sldMk cId="0" sldId="562"/>
            <ac:spMk id="2" creationId="{00000000-0000-0000-0000-000000000000}"/>
          </ac:spMkLst>
        </pc:spChg>
      </pc:sldChg>
      <pc:sldChg chg="modSp mod">
        <pc:chgData name="Hughes, Joseph D" userId="bd5f5bbf-fc0b-41ca-af42-bfb8d56f1f7b" providerId="ADAL" clId="{2481AE07-B33C-EE45-A14B-871B3FEBA23D}" dt="2023-01-05T21:48:08.801" v="121" actId="20577"/>
        <pc:sldMkLst>
          <pc:docMk/>
          <pc:sldMk cId="0" sldId="563"/>
        </pc:sldMkLst>
        <pc:spChg chg="mod">
          <ac:chgData name="Hughes, Joseph D" userId="bd5f5bbf-fc0b-41ca-af42-bfb8d56f1f7b" providerId="ADAL" clId="{2481AE07-B33C-EE45-A14B-871B3FEBA23D}" dt="2023-01-05T21:48:08.801" v="121" actId="20577"/>
          <ac:spMkLst>
            <pc:docMk/>
            <pc:sldMk cId="0" sldId="563"/>
            <ac:spMk id="2" creationId="{00000000-0000-0000-0000-000000000000}"/>
          </ac:spMkLst>
        </pc:spChg>
        <pc:spChg chg="mod">
          <ac:chgData name="Hughes, Joseph D" userId="bd5f5bbf-fc0b-41ca-af42-bfb8d56f1f7b" providerId="ADAL" clId="{2481AE07-B33C-EE45-A14B-871B3FEBA23D}" dt="2023-01-05T18:52:28.021" v="115" actId="1076"/>
          <ac:spMkLst>
            <pc:docMk/>
            <pc:sldMk cId="0" sldId="563"/>
            <ac:spMk id="7" creationId="{00000000-0000-0000-0000-000000000000}"/>
          </ac:spMkLst>
        </pc:spChg>
        <pc:spChg chg="mod">
          <ac:chgData name="Hughes, Joseph D" userId="bd5f5bbf-fc0b-41ca-af42-bfb8d56f1f7b" providerId="ADAL" clId="{2481AE07-B33C-EE45-A14B-871B3FEBA23D}" dt="2023-01-05T18:35:29.947" v="0"/>
          <ac:spMkLst>
            <pc:docMk/>
            <pc:sldMk cId="0" sldId="563"/>
            <ac:spMk id="13314" creationId="{00000000-0000-0000-0000-000000000000}"/>
          </ac:spMkLst>
        </pc:spChg>
        <pc:picChg chg="mod">
          <ac:chgData name="Hughes, Joseph D" userId="bd5f5bbf-fc0b-41ca-af42-bfb8d56f1f7b" providerId="ADAL" clId="{2481AE07-B33C-EE45-A14B-871B3FEBA23D}" dt="2023-01-05T18:39:51.987" v="22" actId="1076"/>
          <ac:picMkLst>
            <pc:docMk/>
            <pc:sldMk cId="0" sldId="563"/>
            <ac:picMk id="6" creationId="{00000000-0000-0000-0000-000000000000}"/>
          </ac:picMkLst>
        </pc:picChg>
      </pc:sldChg>
      <pc:sldChg chg="addSp delSp modSp mod">
        <pc:chgData name="Hughes, Joseph D" userId="bd5f5bbf-fc0b-41ca-af42-bfb8d56f1f7b" providerId="ADAL" clId="{2481AE07-B33C-EE45-A14B-871B3FEBA23D}" dt="2023-01-05T21:48:13.641" v="123" actId="20577"/>
        <pc:sldMkLst>
          <pc:docMk/>
          <pc:sldMk cId="0" sldId="564"/>
        </pc:sldMkLst>
        <pc:spChg chg="mod">
          <ac:chgData name="Hughes, Joseph D" userId="bd5f5bbf-fc0b-41ca-af42-bfb8d56f1f7b" providerId="ADAL" clId="{2481AE07-B33C-EE45-A14B-871B3FEBA23D}" dt="2023-01-05T21:48:13.641" v="123" actId="20577"/>
          <ac:spMkLst>
            <pc:docMk/>
            <pc:sldMk cId="0" sldId="564"/>
            <ac:spMk id="2" creationId="{00000000-0000-0000-0000-000000000000}"/>
          </ac:spMkLst>
        </pc:spChg>
        <pc:spChg chg="mod">
          <ac:chgData name="Hughes, Joseph D" userId="bd5f5bbf-fc0b-41ca-af42-bfb8d56f1f7b" providerId="ADAL" clId="{2481AE07-B33C-EE45-A14B-871B3FEBA23D}" dt="2023-01-05T18:40:10.155" v="25" actId="1076"/>
          <ac:spMkLst>
            <pc:docMk/>
            <pc:sldMk cId="0" sldId="564"/>
            <ac:spMk id="7" creationId="{00000000-0000-0000-0000-000000000000}"/>
          </ac:spMkLst>
        </pc:spChg>
        <pc:spChg chg="mod">
          <ac:chgData name="Hughes, Joseph D" userId="bd5f5bbf-fc0b-41ca-af42-bfb8d56f1f7b" providerId="ADAL" clId="{2481AE07-B33C-EE45-A14B-871B3FEBA23D}" dt="2023-01-05T18:35:29.947" v="0"/>
          <ac:spMkLst>
            <pc:docMk/>
            <pc:sldMk cId="0" sldId="564"/>
            <ac:spMk id="14338" creationId="{00000000-0000-0000-0000-000000000000}"/>
          </ac:spMkLst>
        </pc:spChg>
        <pc:picChg chg="add mod">
          <ac:chgData name="Hughes, Joseph D" userId="bd5f5bbf-fc0b-41ca-af42-bfb8d56f1f7b" providerId="ADAL" clId="{2481AE07-B33C-EE45-A14B-871B3FEBA23D}" dt="2023-01-05T18:39:57.175" v="24"/>
          <ac:picMkLst>
            <pc:docMk/>
            <pc:sldMk cId="0" sldId="564"/>
            <ac:picMk id="3" creationId="{835483D5-BC82-6653-D258-F1F9F21E8F81}"/>
          </ac:picMkLst>
        </pc:picChg>
        <pc:picChg chg="del mod">
          <ac:chgData name="Hughes, Joseph D" userId="bd5f5bbf-fc0b-41ca-af42-bfb8d56f1f7b" providerId="ADAL" clId="{2481AE07-B33C-EE45-A14B-871B3FEBA23D}" dt="2023-01-05T18:39:56.923" v="23" actId="478"/>
          <ac:picMkLst>
            <pc:docMk/>
            <pc:sldMk cId="0" sldId="564"/>
            <ac:picMk id="6" creationId="{00000000-0000-0000-0000-000000000000}"/>
          </ac:picMkLst>
        </pc:picChg>
      </pc:sldChg>
      <pc:sldChg chg="modSp del">
        <pc:chgData name="Hughes, Joseph D" userId="bd5f5bbf-fc0b-41ca-af42-bfb8d56f1f7b" providerId="ADAL" clId="{2481AE07-B33C-EE45-A14B-871B3FEBA23D}" dt="2023-01-05T18:43:09.547" v="90" actId="2696"/>
        <pc:sldMkLst>
          <pc:docMk/>
          <pc:sldMk cId="2053445602" sldId="565"/>
        </pc:sldMkLst>
        <pc:spChg chg="mod">
          <ac:chgData name="Hughes, Joseph D" userId="bd5f5bbf-fc0b-41ca-af42-bfb8d56f1f7b" providerId="ADAL" clId="{2481AE07-B33C-EE45-A14B-871B3FEBA23D}" dt="2023-01-05T18:35:29.947" v="0"/>
          <ac:spMkLst>
            <pc:docMk/>
            <pc:sldMk cId="2053445602" sldId="565"/>
            <ac:spMk id="2050" creationId="{00000000-0000-0000-0000-000000000000}"/>
          </ac:spMkLst>
        </pc:spChg>
      </pc:sldChg>
      <pc:sldChg chg="addSp delSp modSp mod">
        <pc:chgData name="Hughes, Joseph D" userId="bd5f5bbf-fc0b-41ca-af42-bfb8d56f1f7b" providerId="ADAL" clId="{2481AE07-B33C-EE45-A14B-871B3FEBA23D}" dt="2023-01-05T21:48:19.195" v="125" actId="20577"/>
        <pc:sldMkLst>
          <pc:docMk/>
          <pc:sldMk cId="1786098418" sldId="594"/>
        </pc:sldMkLst>
        <pc:spChg chg="mod">
          <ac:chgData name="Hughes, Joseph D" userId="bd5f5bbf-fc0b-41ca-af42-bfb8d56f1f7b" providerId="ADAL" clId="{2481AE07-B33C-EE45-A14B-871B3FEBA23D}" dt="2023-01-05T21:48:19.195" v="125" actId="20577"/>
          <ac:spMkLst>
            <pc:docMk/>
            <pc:sldMk cId="1786098418" sldId="594"/>
            <ac:spMk id="2" creationId="{00000000-0000-0000-0000-000000000000}"/>
          </ac:spMkLst>
        </pc:spChg>
        <pc:spChg chg="mod">
          <ac:chgData name="Hughes, Joseph D" userId="bd5f5bbf-fc0b-41ca-af42-bfb8d56f1f7b" providerId="ADAL" clId="{2481AE07-B33C-EE45-A14B-871B3FEBA23D}" dt="2023-01-05T18:40:40.432" v="26" actId="1076"/>
          <ac:spMkLst>
            <pc:docMk/>
            <pc:sldMk cId="1786098418" sldId="594"/>
            <ac:spMk id="7" creationId="{00000000-0000-0000-0000-000000000000}"/>
          </ac:spMkLst>
        </pc:spChg>
        <pc:spChg chg="mod">
          <ac:chgData name="Hughes, Joseph D" userId="bd5f5bbf-fc0b-41ca-af42-bfb8d56f1f7b" providerId="ADAL" clId="{2481AE07-B33C-EE45-A14B-871B3FEBA23D}" dt="2023-01-05T18:35:29.947" v="0"/>
          <ac:spMkLst>
            <pc:docMk/>
            <pc:sldMk cId="1786098418" sldId="594"/>
            <ac:spMk id="13314" creationId="{00000000-0000-0000-0000-000000000000}"/>
          </ac:spMkLst>
        </pc:spChg>
        <pc:picChg chg="add mod">
          <ac:chgData name="Hughes, Joseph D" userId="bd5f5bbf-fc0b-41ca-af42-bfb8d56f1f7b" providerId="ADAL" clId="{2481AE07-B33C-EE45-A14B-871B3FEBA23D}" dt="2023-01-05T18:40:49.743" v="28"/>
          <ac:picMkLst>
            <pc:docMk/>
            <pc:sldMk cId="1786098418" sldId="594"/>
            <ac:picMk id="3" creationId="{6F3FF6F4-8AA9-176E-536B-46D934675783}"/>
          </ac:picMkLst>
        </pc:picChg>
        <pc:picChg chg="del mod">
          <ac:chgData name="Hughes, Joseph D" userId="bd5f5bbf-fc0b-41ca-af42-bfb8d56f1f7b" providerId="ADAL" clId="{2481AE07-B33C-EE45-A14B-871B3FEBA23D}" dt="2023-01-05T18:40:49.543" v="27" actId="478"/>
          <ac:picMkLst>
            <pc:docMk/>
            <pc:sldMk cId="1786098418" sldId="594"/>
            <ac:picMk id="6" creationId="{00000000-0000-0000-0000-000000000000}"/>
          </ac:picMkLst>
        </pc:picChg>
      </pc:sldChg>
      <pc:sldChg chg="addSp delSp modSp mod">
        <pc:chgData name="Hughes, Joseph D" userId="bd5f5bbf-fc0b-41ca-af42-bfb8d56f1f7b" providerId="ADAL" clId="{2481AE07-B33C-EE45-A14B-871B3FEBA23D}" dt="2023-01-05T21:47:58.795" v="117" actId="20577"/>
        <pc:sldMkLst>
          <pc:docMk/>
          <pc:sldMk cId="2683631864" sldId="595"/>
        </pc:sldMkLst>
        <pc:spChg chg="mod">
          <ac:chgData name="Hughes, Joseph D" userId="bd5f5bbf-fc0b-41ca-af42-bfb8d56f1f7b" providerId="ADAL" clId="{2481AE07-B33C-EE45-A14B-871B3FEBA23D}" dt="2023-01-05T21:47:58.795" v="117" actId="20577"/>
          <ac:spMkLst>
            <pc:docMk/>
            <pc:sldMk cId="2683631864" sldId="595"/>
            <ac:spMk id="2" creationId="{00000000-0000-0000-0000-000000000000}"/>
          </ac:spMkLst>
        </pc:spChg>
        <pc:spChg chg="mod">
          <ac:chgData name="Hughes, Joseph D" userId="bd5f5bbf-fc0b-41ca-af42-bfb8d56f1f7b" providerId="ADAL" clId="{2481AE07-B33C-EE45-A14B-871B3FEBA23D}" dt="2023-01-05T18:41:08.745" v="33" actId="20577"/>
          <ac:spMkLst>
            <pc:docMk/>
            <pc:sldMk cId="2683631864" sldId="595"/>
            <ac:spMk id="7" creationId="{00000000-0000-0000-0000-000000000000}"/>
          </ac:spMkLst>
        </pc:spChg>
        <pc:spChg chg="del mod">
          <ac:chgData name="Hughes, Joseph D" userId="bd5f5bbf-fc0b-41ca-af42-bfb8d56f1f7b" providerId="ADAL" clId="{2481AE07-B33C-EE45-A14B-871B3FEBA23D}" dt="2023-01-05T18:48:01.866" v="114" actId="478"/>
          <ac:spMkLst>
            <pc:docMk/>
            <pc:sldMk cId="2683631864" sldId="595"/>
            <ac:spMk id="13314" creationId="{00000000-0000-0000-0000-000000000000}"/>
          </ac:spMkLst>
        </pc:spChg>
        <pc:picChg chg="add mod">
          <ac:chgData name="Hughes, Joseph D" userId="bd5f5bbf-fc0b-41ca-af42-bfb8d56f1f7b" providerId="ADAL" clId="{2481AE07-B33C-EE45-A14B-871B3FEBA23D}" dt="2023-01-05T18:40:55.938" v="30"/>
          <ac:picMkLst>
            <pc:docMk/>
            <pc:sldMk cId="2683631864" sldId="595"/>
            <ac:picMk id="3" creationId="{D61E8EA8-4AD9-D3B4-3CA2-8442B33229B2}"/>
          </ac:picMkLst>
        </pc:picChg>
        <pc:picChg chg="del mod">
          <ac:chgData name="Hughes, Joseph D" userId="bd5f5bbf-fc0b-41ca-af42-bfb8d56f1f7b" providerId="ADAL" clId="{2481AE07-B33C-EE45-A14B-871B3FEBA23D}" dt="2023-01-05T18:40:55.650" v="29" actId="478"/>
          <ac:picMkLst>
            <pc:docMk/>
            <pc:sldMk cId="2683631864" sldId="595"/>
            <ac:picMk id="6" creationId="{00000000-0000-0000-0000-000000000000}"/>
          </ac:picMkLst>
        </pc:picChg>
      </pc:sldChg>
      <pc:sldChg chg="modSp new mod">
        <pc:chgData name="Hughes, Joseph D" userId="bd5f5bbf-fc0b-41ca-af42-bfb8d56f1f7b" providerId="ADAL" clId="{2481AE07-B33C-EE45-A14B-871B3FEBA23D}" dt="2023-01-05T18:43:14.765" v="91" actId="20577"/>
        <pc:sldMkLst>
          <pc:docMk/>
          <pc:sldMk cId="3670062163" sldId="596"/>
        </pc:sldMkLst>
        <pc:spChg chg="mod">
          <ac:chgData name="Hughes, Joseph D" userId="bd5f5bbf-fc0b-41ca-af42-bfb8d56f1f7b" providerId="ADAL" clId="{2481AE07-B33C-EE45-A14B-871B3FEBA23D}" dt="2023-01-05T18:43:14.765" v="91" actId="20577"/>
          <ac:spMkLst>
            <pc:docMk/>
            <pc:sldMk cId="3670062163" sldId="596"/>
            <ac:spMk id="2" creationId="{1FB3960B-B2E8-799E-5911-E996D25AEC59}"/>
          </ac:spMkLst>
        </pc:spChg>
        <pc:spChg chg="mod">
          <ac:chgData name="Hughes, Joseph D" userId="bd5f5bbf-fc0b-41ca-af42-bfb8d56f1f7b" providerId="ADAL" clId="{2481AE07-B33C-EE45-A14B-871B3FEBA23D}" dt="2023-01-05T18:43:06.024" v="88" actId="20577"/>
          <ac:spMkLst>
            <pc:docMk/>
            <pc:sldMk cId="3670062163" sldId="596"/>
            <ac:spMk id="3" creationId="{DAD7779B-3F6A-DBE0-14A4-214B8B178EF7}"/>
          </ac:spMkLst>
        </pc:spChg>
      </pc:sldChg>
      <pc:sldMasterChg chg="addSp delSp modSp mod modSldLayout">
        <pc:chgData name="Hughes, Joseph D" userId="bd5f5bbf-fc0b-41ca-af42-bfb8d56f1f7b" providerId="ADAL" clId="{2481AE07-B33C-EE45-A14B-871B3FEBA23D}" dt="2023-01-05T18:39:00.359" v="17"/>
        <pc:sldMasterMkLst>
          <pc:docMk/>
          <pc:sldMasterMk cId="0" sldId="2147483648"/>
        </pc:sldMasterMkLst>
        <pc:spChg chg="mod">
          <ac:chgData name="Hughes, Joseph D" userId="bd5f5bbf-fc0b-41ca-af42-bfb8d56f1f7b" providerId="ADAL" clId="{2481AE07-B33C-EE45-A14B-871B3FEBA23D}" dt="2023-01-05T18:35:29.947" v="0"/>
          <ac:spMkLst>
            <pc:docMk/>
            <pc:sldMasterMk cId="0" sldId="2147483648"/>
            <ac:spMk id="1026" creationId="{00000000-0000-0000-0000-000000000000}"/>
          </ac:spMkLst>
        </pc:spChg>
        <pc:spChg chg="mod">
          <ac:chgData name="Hughes, Joseph D" userId="bd5f5bbf-fc0b-41ca-af42-bfb8d56f1f7b" providerId="ADAL" clId="{2481AE07-B33C-EE45-A14B-871B3FEBA23D}" dt="2023-01-05T18:35:29.947" v="0"/>
          <ac:spMkLst>
            <pc:docMk/>
            <pc:sldMasterMk cId="0" sldId="2147483648"/>
            <ac:spMk id="1027" creationId="{00000000-0000-0000-0000-000000000000}"/>
          </ac:spMkLst>
        </pc:spChg>
        <pc:picChg chg="add mod">
          <ac:chgData name="Hughes, Joseph D" userId="bd5f5bbf-fc0b-41ca-af42-bfb8d56f1f7b" providerId="ADAL" clId="{2481AE07-B33C-EE45-A14B-871B3FEBA23D}" dt="2023-01-05T18:38:50.835" v="15" actId="1076"/>
          <ac:picMkLst>
            <pc:docMk/>
            <pc:sldMasterMk cId="0" sldId="2147483648"/>
            <ac:picMk id="2" creationId="{942AB84D-F4FD-9D31-B551-C130DB852D04}"/>
          </ac:picMkLst>
        </pc:picChg>
        <pc:picChg chg="del mod">
          <ac:chgData name="Hughes, Joseph D" userId="bd5f5bbf-fc0b-41ca-af42-bfb8d56f1f7b" providerId="ADAL" clId="{2481AE07-B33C-EE45-A14B-871B3FEBA23D}" dt="2023-01-05T18:38:43.681" v="13" actId="478"/>
          <ac:picMkLst>
            <pc:docMk/>
            <pc:sldMasterMk cId="0" sldId="2147483648"/>
            <ac:picMk id="1028" creationId="{00000000-0000-0000-0000-000000000000}"/>
          </ac:picMkLst>
        </pc:picChg>
        <pc:sldLayoutChg chg="modSp">
          <pc:chgData name="Hughes, Joseph D" userId="bd5f5bbf-fc0b-41ca-af42-bfb8d56f1f7b" providerId="ADAL" clId="{2481AE07-B33C-EE45-A14B-871B3FEBA23D}" dt="2023-01-05T18:35:29.947" v="0"/>
          <pc:sldLayoutMkLst>
            <pc:docMk/>
            <pc:sldMasterMk cId="0" sldId="2147483648"/>
            <pc:sldLayoutMk cId="2506690341" sldId="2147483866"/>
          </pc:sldLayoutMkLst>
          <pc:spChg chg="mod">
            <ac:chgData name="Hughes, Joseph D" userId="bd5f5bbf-fc0b-41ca-af42-bfb8d56f1f7b" providerId="ADAL" clId="{2481AE07-B33C-EE45-A14B-871B3FEBA23D}" dt="2023-01-05T18:35:29.947" v="0"/>
            <ac:spMkLst>
              <pc:docMk/>
              <pc:sldMasterMk cId="0" sldId="2147483648"/>
              <pc:sldLayoutMk cId="2506690341" sldId="2147483866"/>
              <ac:spMk id="2"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2506690341" sldId="2147483866"/>
              <ac:spMk id="3" creationId="{00000000-0000-0000-0000-000000000000}"/>
            </ac:spMkLst>
          </pc:spChg>
        </pc:sldLayoutChg>
        <pc:sldLayoutChg chg="modSp">
          <pc:chgData name="Hughes, Joseph D" userId="bd5f5bbf-fc0b-41ca-af42-bfb8d56f1f7b" providerId="ADAL" clId="{2481AE07-B33C-EE45-A14B-871B3FEBA23D}" dt="2023-01-05T18:35:29.947" v="0"/>
          <pc:sldLayoutMkLst>
            <pc:docMk/>
            <pc:sldMasterMk cId="0" sldId="2147483648"/>
            <pc:sldLayoutMk cId="3029911103" sldId="2147483867"/>
          </pc:sldLayoutMkLst>
          <pc:spChg chg="mod">
            <ac:chgData name="Hughes, Joseph D" userId="bd5f5bbf-fc0b-41ca-af42-bfb8d56f1f7b" providerId="ADAL" clId="{2481AE07-B33C-EE45-A14B-871B3FEBA23D}" dt="2023-01-05T18:35:29.947" v="0"/>
            <ac:spMkLst>
              <pc:docMk/>
              <pc:sldMasterMk cId="0" sldId="2147483648"/>
              <pc:sldLayoutMk cId="3029911103" sldId="2147483867"/>
              <ac:spMk id="3"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3029911103" sldId="2147483867"/>
              <ac:spMk id="4" creationId="{00000000-0000-0000-0000-000000000000}"/>
            </ac:spMkLst>
          </pc:spChg>
        </pc:sldLayoutChg>
        <pc:sldLayoutChg chg="modSp">
          <pc:chgData name="Hughes, Joseph D" userId="bd5f5bbf-fc0b-41ca-af42-bfb8d56f1f7b" providerId="ADAL" clId="{2481AE07-B33C-EE45-A14B-871B3FEBA23D}" dt="2023-01-05T18:35:29.947" v="0"/>
          <pc:sldLayoutMkLst>
            <pc:docMk/>
            <pc:sldMasterMk cId="0" sldId="2147483648"/>
            <pc:sldLayoutMk cId="4238983894" sldId="2147483868"/>
          </pc:sldLayoutMkLst>
          <pc:spChg chg="mod">
            <ac:chgData name="Hughes, Joseph D" userId="bd5f5bbf-fc0b-41ca-af42-bfb8d56f1f7b" providerId="ADAL" clId="{2481AE07-B33C-EE45-A14B-871B3FEBA23D}" dt="2023-01-05T18:35:29.947" v="0"/>
            <ac:spMkLst>
              <pc:docMk/>
              <pc:sldMasterMk cId="0" sldId="2147483648"/>
              <pc:sldLayoutMk cId="4238983894" sldId="2147483868"/>
              <ac:spMk id="2"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238983894" sldId="2147483868"/>
              <ac:spMk id="3"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238983894" sldId="2147483868"/>
              <ac:spMk id="4"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238983894" sldId="2147483868"/>
              <ac:spMk id="5"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238983894" sldId="2147483868"/>
              <ac:spMk id="6" creationId="{00000000-0000-0000-0000-000000000000}"/>
            </ac:spMkLst>
          </pc:spChg>
        </pc:sldLayoutChg>
        <pc:sldLayoutChg chg="modSp">
          <pc:chgData name="Hughes, Joseph D" userId="bd5f5bbf-fc0b-41ca-af42-bfb8d56f1f7b" providerId="ADAL" clId="{2481AE07-B33C-EE45-A14B-871B3FEBA23D}" dt="2023-01-05T18:35:29.947" v="0"/>
          <pc:sldLayoutMkLst>
            <pc:docMk/>
            <pc:sldMasterMk cId="0" sldId="2147483648"/>
            <pc:sldLayoutMk cId="342475452" sldId="2147483871"/>
          </pc:sldLayoutMkLst>
          <pc:spChg chg="mod">
            <ac:chgData name="Hughes, Joseph D" userId="bd5f5bbf-fc0b-41ca-af42-bfb8d56f1f7b" providerId="ADAL" clId="{2481AE07-B33C-EE45-A14B-871B3FEBA23D}" dt="2023-01-05T18:35:29.947" v="0"/>
            <ac:spMkLst>
              <pc:docMk/>
              <pc:sldMasterMk cId="0" sldId="2147483648"/>
              <pc:sldLayoutMk cId="342475452" sldId="2147483871"/>
              <ac:spMk id="2"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342475452" sldId="2147483871"/>
              <ac:spMk id="3"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342475452" sldId="2147483871"/>
              <ac:spMk id="4" creationId="{00000000-0000-0000-0000-000000000000}"/>
            </ac:spMkLst>
          </pc:spChg>
        </pc:sldLayoutChg>
        <pc:sldLayoutChg chg="modSp">
          <pc:chgData name="Hughes, Joseph D" userId="bd5f5bbf-fc0b-41ca-af42-bfb8d56f1f7b" providerId="ADAL" clId="{2481AE07-B33C-EE45-A14B-871B3FEBA23D}" dt="2023-01-05T18:35:29.947" v="0"/>
          <pc:sldLayoutMkLst>
            <pc:docMk/>
            <pc:sldMasterMk cId="0" sldId="2147483648"/>
            <pc:sldLayoutMk cId="3223214278" sldId="2147483872"/>
          </pc:sldLayoutMkLst>
          <pc:spChg chg="mod">
            <ac:chgData name="Hughes, Joseph D" userId="bd5f5bbf-fc0b-41ca-af42-bfb8d56f1f7b" providerId="ADAL" clId="{2481AE07-B33C-EE45-A14B-871B3FEBA23D}" dt="2023-01-05T18:35:29.947" v="0"/>
            <ac:spMkLst>
              <pc:docMk/>
              <pc:sldMasterMk cId="0" sldId="2147483648"/>
              <pc:sldLayoutMk cId="3223214278" sldId="2147483872"/>
              <ac:spMk id="2"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3223214278" sldId="2147483872"/>
              <ac:spMk id="3"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3223214278" sldId="2147483872"/>
              <ac:spMk id="4" creationId="{00000000-0000-0000-0000-000000000000}"/>
            </ac:spMkLst>
          </pc:spChg>
        </pc:sldLayoutChg>
        <pc:sldLayoutChg chg="modSp">
          <pc:chgData name="Hughes, Joseph D" userId="bd5f5bbf-fc0b-41ca-af42-bfb8d56f1f7b" providerId="ADAL" clId="{2481AE07-B33C-EE45-A14B-871B3FEBA23D}" dt="2023-01-05T18:35:29.947" v="0"/>
          <pc:sldLayoutMkLst>
            <pc:docMk/>
            <pc:sldMasterMk cId="0" sldId="2147483648"/>
            <pc:sldLayoutMk cId="830174613" sldId="2147483874"/>
          </pc:sldLayoutMkLst>
          <pc:spChg chg="mod">
            <ac:chgData name="Hughes, Joseph D" userId="bd5f5bbf-fc0b-41ca-af42-bfb8d56f1f7b" providerId="ADAL" clId="{2481AE07-B33C-EE45-A14B-871B3FEBA23D}" dt="2023-01-05T18:35:29.947" v="0"/>
            <ac:spMkLst>
              <pc:docMk/>
              <pc:sldMasterMk cId="0" sldId="2147483648"/>
              <pc:sldLayoutMk cId="830174613" sldId="2147483874"/>
              <ac:spMk id="2"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830174613" sldId="2147483874"/>
              <ac:spMk id="3" creationId="{00000000-0000-0000-0000-000000000000}"/>
            </ac:spMkLst>
          </pc:spChg>
        </pc:sldLayoutChg>
        <pc:sldLayoutChg chg="addSp delSp modSp mod">
          <pc:chgData name="Hughes, Joseph D" userId="bd5f5bbf-fc0b-41ca-af42-bfb8d56f1f7b" providerId="ADAL" clId="{2481AE07-B33C-EE45-A14B-871B3FEBA23D}" dt="2023-01-05T18:39:00.359" v="17"/>
          <pc:sldLayoutMkLst>
            <pc:docMk/>
            <pc:sldMasterMk cId="0" sldId="2147483648"/>
            <pc:sldLayoutMk cId="407256697" sldId="2147483875"/>
          </pc:sldLayoutMkLst>
          <pc:spChg chg="mod">
            <ac:chgData name="Hughes, Joseph D" userId="bd5f5bbf-fc0b-41ca-af42-bfb8d56f1f7b" providerId="ADAL" clId="{2481AE07-B33C-EE45-A14B-871B3FEBA23D}" dt="2023-01-05T18:35:29.947" v="0"/>
            <ac:spMkLst>
              <pc:docMk/>
              <pc:sldMasterMk cId="0" sldId="2147483648"/>
              <pc:sldLayoutMk cId="407256697" sldId="2147483875"/>
              <ac:spMk id="4"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07256697" sldId="2147483875"/>
              <ac:spMk id="104450" creationId="{00000000-0000-0000-0000-000000000000}"/>
            </ac:spMkLst>
          </pc:spChg>
          <pc:spChg chg="mod">
            <ac:chgData name="Hughes, Joseph D" userId="bd5f5bbf-fc0b-41ca-af42-bfb8d56f1f7b" providerId="ADAL" clId="{2481AE07-B33C-EE45-A14B-871B3FEBA23D}" dt="2023-01-05T18:35:29.947" v="0"/>
            <ac:spMkLst>
              <pc:docMk/>
              <pc:sldMasterMk cId="0" sldId="2147483648"/>
              <pc:sldLayoutMk cId="407256697" sldId="2147483875"/>
              <ac:spMk id="104451" creationId="{00000000-0000-0000-0000-000000000000}"/>
            </ac:spMkLst>
          </pc:spChg>
          <pc:picChg chg="add mod">
            <ac:chgData name="Hughes, Joseph D" userId="bd5f5bbf-fc0b-41ca-af42-bfb8d56f1f7b" providerId="ADAL" clId="{2481AE07-B33C-EE45-A14B-871B3FEBA23D}" dt="2023-01-05T18:39:00.359" v="17"/>
            <ac:picMkLst>
              <pc:docMk/>
              <pc:sldMasterMk cId="0" sldId="2147483648"/>
              <pc:sldLayoutMk cId="407256697" sldId="2147483875"/>
              <ac:picMk id="2" creationId="{74C4020A-C399-55FA-6AB4-E150C3B1F81C}"/>
            </ac:picMkLst>
          </pc:picChg>
          <pc:picChg chg="del mod">
            <ac:chgData name="Hughes, Joseph D" userId="bd5f5bbf-fc0b-41ca-af42-bfb8d56f1f7b" providerId="ADAL" clId="{2481AE07-B33C-EE45-A14B-871B3FEBA23D}" dt="2023-01-05T18:39:00.068" v="16" actId="478"/>
            <ac:picMkLst>
              <pc:docMk/>
              <pc:sldMasterMk cId="0" sldId="2147483648"/>
              <pc:sldLayoutMk cId="407256697" sldId="2147483875"/>
              <ac:picMk id="5" creationId="{00000000-0000-0000-0000-000000000000}"/>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3911163"/>
      </p:ext>
    </p:extLst>
  </p:cSld>
  <p:clrMap bg1="lt1" tx1="dk1" bg2="lt2" tx2="dk2" accent1="accent1" accent2="accent2" accent3="accent3" accent4="accent4" accent5="accent5" accent6="accent6" hlink="hlink" folHlink="folHlink"/>
</p:handoutMaster>
</file>

<file path=ppt/media/image1.png>
</file>

<file path=ppt/media/image15.jpeg>
</file>

<file path=ppt/media/image18.png>
</file>

<file path=ppt/media/image19.png>
</file>

<file path=ppt/media/image2.png>
</file>

<file path=ppt/media/image20.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396875" y="692150"/>
            <a:ext cx="6157913"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42866357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539751" y="6083300"/>
            <a:ext cx="2035814" cy="39754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sp>
        <p:nvSpPr>
          <p:cNvPr id="104450" name="Rectangle 1026"/>
          <p:cNvSpPr>
            <a:spLocks noGrp="1" noChangeArrowheads="1"/>
          </p:cNvSpPr>
          <p:nvPr>
            <p:ph type="ctrTitle"/>
          </p:nvPr>
        </p:nvSpPr>
        <p:spPr>
          <a:xfrm>
            <a:off x="508000" y="2286000"/>
            <a:ext cx="110744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508000" y="3886200"/>
            <a:ext cx="11074400" cy="1752600"/>
          </a:xfrm>
        </p:spPr>
        <p:txBody>
          <a:bodyPr/>
          <a:lstStyle>
            <a:lvl1pPr marL="0" indent="0">
              <a:buFont typeface="Wingdings" charset="0"/>
              <a:buNone/>
              <a:defRPr/>
            </a:lvl1pPr>
          </a:lstStyle>
          <a:p>
            <a:pPr lvl="0"/>
            <a:r>
              <a:rPr lang="en-US" noProof="0"/>
              <a:t>Click to edit Master subtitle style</a:t>
            </a:r>
          </a:p>
        </p:txBody>
      </p:sp>
      <p:pic>
        <p:nvPicPr>
          <p:cNvPr id="2" name="Picture 1033" descr="ident_4_onscreen_png">
            <a:extLst>
              <a:ext uri="{FF2B5EF4-FFF2-40B4-BE49-F238E27FC236}">
                <a16:creationId xmlns:a16="http://schemas.microsoft.com/office/drawing/2014/main" id="{74C4020A-C399-55FA-6AB4-E150C3B1F81C}"/>
              </a:ext>
            </a:extLst>
          </p:cNvPr>
          <p:cNvPicPr>
            <a:picLocks noChangeAspect="1" noChangeArrowheads="1"/>
          </p:cNvPicPr>
          <p:nvPr userDrawn="1"/>
        </p:nvPicPr>
        <p:blipFill>
          <a:blip r:embed="rId2" cstate="print">
            <a:lum bright="100000"/>
            <a:extLst>
              <a:ext uri="{28A0092B-C50C-407E-A947-70E740481C1C}">
                <a14:useLocalDpi xmlns:a14="http://schemas.microsoft.com/office/drawing/2010/main"/>
              </a:ext>
            </a:extLst>
          </a:blip>
          <a:srcRect/>
          <a:stretch>
            <a:fillRect/>
          </a:stretch>
        </p:blipFill>
        <p:spPr bwMode="black">
          <a:xfrm>
            <a:off x="381000" y="3095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407256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53324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3800" y="152400"/>
            <a:ext cx="276860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8000" y="152400"/>
            <a:ext cx="810260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0174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2792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506690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8000" y="1371600"/>
            <a:ext cx="54356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46800" y="1371600"/>
            <a:ext cx="54356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9911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8983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699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0425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2475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223214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8000" y="152400"/>
            <a:ext cx="110744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508000" y="1371600"/>
            <a:ext cx="110744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2" name="Picture 11" descr="ident-small_4_onscreen_png">
            <a:extLst>
              <a:ext uri="{FF2B5EF4-FFF2-40B4-BE49-F238E27FC236}">
                <a16:creationId xmlns:a16="http://schemas.microsoft.com/office/drawing/2014/main" id="{942AB84D-F4FD-9D31-B551-C130DB852D04}"/>
              </a:ext>
            </a:extLst>
          </p:cNvPr>
          <p:cNvPicPr>
            <a:picLocks noChangeAspect="1" noChangeArrowheads="1"/>
          </p:cNvPicPr>
          <p:nvPr userDrawn="1"/>
        </p:nvPicPr>
        <p:blipFill>
          <a:blip r:embed="rId13" cstate="print">
            <a:lum bright="100000"/>
            <a:extLst>
              <a:ext uri="{28A0092B-C50C-407E-A947-70E740481C1C}">
                <a14:useLocalDpi xmlns:a14="http://schemas.microsoft.com/office/drawing/2010/main"/>
              </a:ext>
            </a:extLst>
          </a:blip>
          <a:srcRect/>
          <a:stretch>
            <a:fillRect/>
          </a:stretch>
        </p:blipFill>
        <p:spPr bwMode="black">
          <a:xfrm>
            <a:off x="152400" y="6410809"/>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75"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1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3960B-B2E8-799E-5911-E996D25AEC59}"/>
              </a:ext>
            </a:extLst>
          </p:cNvPr>
          <p:cNvSpPr>
            <a:spLocks noGrp="1"/>
          </p:cNvSpPr>
          <p:nvPr>
            <p:ph type="ctrTitle"/>
          </p:nvPr>
        </p:nvSpPr>
        <p:spPr/>
        <p:txBody>
          <a:bodyPr/>
          <a:lstStyle/>
          <a:p>
            <a:r>
              <a:rPr lang="en-US" dirty="0"/>
              <a:t>Advanced Stress Packages</a:t>
            </a:r>
          </a:p>
        </p:txBody>
      </p:sp>
      <p:sp>
        <p:nvSpPr>
          <p:cNvPr id="3" name="Subtitle 2">
            <a:extLst>
              <a:ext uri="{FF2B5EF4-FFF2-40B4-BE49-F238E27FC236}">
                <a16:creationId xmlns:a16="http://schemas.microsoft.com/office/drawing/2014/main" id="{DAD7779B-3F6A-DBE0-14A4-214B8B178EF7}"/>
              </a:ext>
            </a:extLst>
          </p:cNvPr>
          <p:cNvSpPr>
            <a:spLocks noGrp="1"/>
          </p:cNvSpPr>
          <p:nvPr>
            <p:ph type="subTitle" idx="1"/>
          </p:nvPr>
        </p:nvSpPr>
        <p:spPr/>
        <p:txBody>
          <a:bodyPr/>
          <a:lstStyle/>
          <a:p>
            <a:r>
              <a:rPr lang="en-US" dirty="0"/>
              <a:t>Introduction to Groundwater Modeling Using MODFLOW</a:t>
            </a:r>
          </a:p>
        </p:txBody>
      </p:sp>
    </p:spTree>
    <p:extLst>
      <p:ext uri="{BB962C8B-B14F-4D97-AF65-F5344CB8AC3E}">
        <p14:creationId xmlns:p14="http://schemas.microsoft.com/office/powerpoint/2010/main" val="3670062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Output </a:t>
            </a:r>
            <a:r>
              <a:rPr lang="mr-IN" dirty="0"/>
              <a:t>–</a:t>
            </a:r>
            <a:r>
              <a:rPr lang="en-US" dirty="0"/>
              <a:t> cont. </a:t>
            </a:r>
          </a:p>
        </p:txBody>
      </p:sp>
      <p:sp>
        <p:nvSpPr>
          <p:cNvPr id="7" name="Text Box 2"/>
          <p:cNvSpPr txBox="1">
            <a:spLocks noChangeArrowheads="1"/>
          </p:cNvSpPr>
          <p:nvPr/>
        </p:nvSpPr>
        <p:spPr bwMode="auto">
          <a:xfrm>
            <a:off x="76200" y="1149136"/>
            <a:ext cx="12039600" cy="432426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r>
              <a:rPr lang="en-US" sz="1000" dirty="0">
                <a:solidFill>
                  <a:schemeClr val="bg1"/>
                </a:solidFill>
                <a:latin typeface="Courier New"/>
                <a:cs typeface="Courier New"/>
              </a:rPr>
              <a:t> LAKE (LAK-1) STAGE   PERIOD      1   STEP        1</a:t>
            </a:r>
          </a:p>
          <a:p>
            <a:pPr eaLnBrk="1" hangingPunct="1">
              <a:defRPr/>
            </a:pPr>
            <a:r>
              <a:rPr lang="en-US" sz="1000" dirty="0">
                <a:solidFill>
                  <a:schemeClr val="bg1"/>
                </a:solidFill>
                <a:latin typeface="Courier New"/>
                <a:cs typeface="Courier New"/>
              </a:rPr>
              <a:t> ------------------</a:t>
            </a:r>
          </a:p>
          <a:p>
            <a:pPr eaLnBrk="1" hangingPunct="1">
              <a:defRPr/>
            </a:pPr>
            <a:r>
              <a:rPr lang="en-US" sz="1000" dirty="0">
                <a:solidFill>
                  <a:schemeClr val="bg1"/>
                </a:solidFill>
                <a:latin typeface="Courier New"/>
                <a:cs typeface="Courier New"/>
              </a:rPr>
              <a:t>  LAKE    LAKE     </a:t>
            </a:r>
          </a:p>
          <a:p>
            <a:pPr eaLnBrk="1" hangingPunct="1">
              <a:defRPr/>
            </a:pPr>
            <a:r>
              <a:rPr lang="en-US" sz="1000" dirty="0">
                <a:solidFill>
                  <a:schemeClr val="bg1"/>
                </a:solidFill>
                <a:latin typeface="Courier New"/>
                <a:cs typeface="Courier New"/>
              </a:rPr>
              <a:t>  NO.     STAGE    </a:t>
            </a:r>
          </a:p>
          <a:p>
            <a:pPr eaLnBrk="1" hangingPunct="1">
              <a:defRPr/>
            </a:pPr>
            <a:r>
              <a:rPr lang="en-US" sz="1000" dirty="0">
                <a:solidFill>
                  <a:schemeClr val="bg1"/>
                </a:solidFill>
                <a:latin typeface="Courier New"/>
                <a:cs typeface="Courier New"/>
              </a:rPr>
              <a:t> ------------------</a:t>
            </a:r>
          </a:p>
          <a:p>
            <a:pPr eaLnBrk="1" hangingPunct="1">
              <a:defRPr/>
            </a:pPr>
            <a:r>
              <a:rPr lang="en-US" sz="1000" dirty="0">
                <a:solidFill>
                  <a:schemeClr val="bg1"/>
                </a:solidFill>
                <a:latin typeface="Courier New"/>
                <a:cs typeface="Courier New"/>
              </a:rPr>
              <a:t>      1  45.08     </a:t>
            </a:r>
          </a:p>
          <a:p>
            <a:pPr eaLnBrk="1" hangingPunct="1">
              <a:defRPr/>
            </a:pPr>
            <a:r>
              <a:rPr lang="en-US" sz="1000" dirty="0">
                <a:solidFill>
                  <a:schemeClr val="bg1"/>
                </a:solidFill>
                <a:latin typeface="Courier New"/>
                <a:cs typeface="Courier New"/>
              </a:rPr>
              <a:t>      2  37.14     </a:t>
            </a: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endParaRPr lang="en-US" sz="1000" dirty="0">
              <a:solidFill>
                <a:schemeClr val="bg1"/>
              </a:solidFill>
              <a:latin typeface="Courier New"/>
              <a:cs typeface="Courier New"/>
            </a:endParaRPr>
          </a:p>
          <a:p>
            <a:pPr eaLnBrk="1" hangingPunct="1">
              <a:defRPr/>
            </a:pPr>
            <a:r>
              <a:rPr lang="en-US" sz="1000" dirty="0">
                <a:solidFill>
                  <a:schemeClr val="bg1"/>
                </a:solidFill>
                <a:latin typeface="Courier New"/>
                <a:cs typeface="Courier New"/>
              </a:rPr>
              <a:t> LAKE (LAK-1) FLOWS   PERIOD      1   STEP        1</a:t>
            </a:r>
          </a:p>
          <a:p>
            <a:pPr eaLnBrk="1" hangingPunct="1">
              <a:defRPr/>
            </a:pPr>
            <a:r>
              <a:rPr lang="en-US" sz="1000" dirty="0">
                <a:solidFill>
                  <a:schemeClr val="bg1"/>
                </a:solidFill>
                <a:latin typeface="Courier New"/>
                <a:cs typeface="Courier New"/>
              </a:rPr>
              <a:t> </a:t>
            </a:r>
            <a:r>
              <a:rPr lang="en-US" sz="700" dirty="0">
                <a:solidFill>
                  <a:schemeClr val="bg1"/>
                </a:solidFill>
                <a:latin typeface="Courier New"/>
                <a:cs typeface="Courier New"/>
              </a:rPr>
              <a:t>------------------------------------------------------------------------------------------------------------------------------------------------------------------------------------------------------</a:t>
            </a:r>
          </a:p>
          <a:p>
            <a:pPr eaLnBrk="1" hangingPunct="1">
              <a:defRPr/>
            </a:pPr>
            <a:r>
              <a:rPr lang="en-US" sz="700" dirty="0">
                <a:solidFill>
                  <a:schemeClr val="bg1"/>
                </a:solidFill>
                <a:latin typeface="Courier New"/>
                <a:cs typeface="Courier New"/>
              </a:rPr>
              <a:t>  LAKE    LAKE      INTERNAL      LAKE        LAKE        LAKE        LAKE        LAKE        LAKE        LAKE        LAKE      EXTERNAL    INTERNAL      LAKE      CONSTANT      LAKE       PERCENT   </a:t>
            </a:r>
          </a:p>
          <a:p>
            <a:pPr eaLnBrk="1" hangingPunct="1">
              <a:defRPr/>
            </a:pPr>
            <a:r>
              <a:rPr lang="en-US" sz="700" dirty="0">
                <a:solidFill>
                  <a:schemeClr val="bg1"/>
                </a:solidFill>
                <a:latin typeface="Courier New"/>
                <a:cs typeface="Courier New"/>
              </a:rPr>
              <a:t>  NO.    INFLOW      INFLOW      RUNOFF     FROM MVR    RAINFALL   LEAKAGE IN  LEAKAGE OUT EVAPORATION WITHDRAWAL    STORAGE     OUTFLOW     OUTFLOW     TO MVR       FLOW      IN - OUT   DIFFERENCE  </a:t>
            </a:r>
          </a:p>
          <a:p>
            <a:pPr eaLnBrk="1" hangingPunct="1">
              <a:defRPr/>
            </a:pPr>
            <a:r>
              <a:rPr lang="en-US" sz="700" dirty="0">
                <a:solidFill>
                  <a:schemeClr val="bg1"/>
                </a:solidFill>
                <a:latin typeface="Courier New"/>
                <a:cs typeface="Courier New"/>
              </a:rPr>
              <a:t> ------------------------------------------------------------------------------------------------------------------------------------------------------------------------------------------------------</a:t>
            </a:r>
          </a:p>
          <a:p>
            <a:pPr eaLnBrk="1" hangingPunct="1">
              <a:defRPr/>
            </a:pPr>
            <a:r>
              <a:rPr lang="en-US" sz="700" dirty="0">
                <a:solidFill>
                  <a:schemeClr val="bg1"/>
                </a:solidFill>
                <a:latin typeface="Courier New"/>
                <a:cs typeface="Courier New"/>
              </a:rPr>
              <a:t>      1  0.000       0.000       0.000      0.1913E+06   0.000      0.2138E+06 -0.1358E+06  -0.000       0.000       0.000     -0.6239E-01   0.000     -0.2693E+06   0.000      0.6135      0.1514E-03 </a:t>
            </a:r>
          </a:p>
          <a:p>
            <a:pPr eaLnBrk="1" hangingPunct="1">
              <a:defRPr/>
            </a:pPr>
            <a:r>
              <a:rPr lang="en-US" sz="700" dirty="0">
                <a:solidFill>
                  <a:schemeClr val="bg1"/>
                </a:solidFill>
                <a:latin typeface="Courier New"/>
                <a:cs typeface="Courier New"/>
              </a:rPr>
              <a:t>      2  0.000       0.000       0.000       0.000       0.000      0.1450E+06 -0.1449E+06  -0.000       0.000       0.000       0.000       0.000       0.000       0.000       25.49      0.1759E-01 </a:t>
            </a:r>
          </a:p>
        </p:txBody>
      </p:sp>
      <p:pic>
        <p:nvPicPr>
          <p:cNvPr id="3" name="Picture 2">
            <a:extLst>
              <a:ext uri="{FF2B5EF4-FFF2-40B4-BE49-F238E27FC236}">
                <a16:creationId xmlns:a16="http://schemas.microsoft.com/office/drawing/2014/main" id="{D61E8EA8-4AD9-D3B4-3CA2-8442B33229B2}"/>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2683631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B16F8-330E-E0E0-DAB4-A0DB43F66BD0}"/>
              </a:ext>
            </a:extLst>
          </p:cNvPr>
          <p:cNvSpPr>
            <a:spLocks noGrp="1"/>
          </p:cNvSpPr>
          <p:nvPr>
            <p:ph type="title"/>
          </p:nvPr>
        </p:nvSpPr>
        <p:spPr/>
        <p:txBody>
          <a:bodyPr/>
          <a:lstStyle/>
          <a:p>
            <a:r>
              <a:rPr lang="en-US" dirty="0" err="1"/>
              <a:t>StreamFlow</a:t>
            </a:r>
            <a:r>
              <a:rPr lang="en-US" dirty="0"/>
              <a:t> Routing (SFR) Package</a:t>
            </a:r>
          </a:p>
        </p:txBody>
      </p:sp>
      <p:sp>
        <p:nvSpPr>
          <p:cNvPr id="3" name="Text Placeholder 2">
            <a:extLst>
              <a:ext uri="{FF2B5EF4-FFF2-40B4-BE49-F238E27FC236}">
                <a16:creationId xmlns:a16="http://schemas.microsoft.com/office/drawing/2014/main" id="{C6D515EF-3DEF-7DF5-1722-FD81A46372D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10062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Capabilities</a:t>
            </a:r>
          </a:p>
        </p:txBody>
      </p:sp>
      <p:sp>
        <p:nvSpPr>
          <p:cNvPr id="3" name="Content Placeholder 2"/>
          <p:cNvSpPr>
            <a:spLocks noGrp="1"/>
          </p:cNvSpPr>
          <p:nvPr>
            <p:ph idx="1"/>
          </p:nvPr>
        </p:nvSpPr>
        <p:spPr/>
        <p:txBody>
          <a:bodyPr/>
          <a:lstStyle/>
          <a:p>
            <a:pPr marL="0" indent="0">
              <a:buNone/>
              <a:defRPr/>
            </a:pPr>
            <a:r>
              <a:rPr lang="en-US" sz="2400" dirty="0"/>
              <a:t>Capabilities</a:t>
            </a:r>
          </a:p>
          <a:p>
            <a:pPr>
              <a:defRPr/>
            </a:pPr>
            <a:r>
              <a:rPr lang="en-US" sz="2400" b="0" dirty="0"/>
              <a:t>multiple diversions from a single reach</a:t>
            </a:r>
          </a:p>
          <a:p>
            <a:pPr>
              <a:defRPr/>
            </a:pPr>
            <a:r>
              <a:rPr lang="en-US" sz="2400" b="0" dirty="0"/>
              <a:t>downstream outflow from a reach to multiple segments using user-specified time-varying discharge fractions.</a:t>
            </a:r>
          </a:p>
          <a:p>
            <a:pPr>
              <a:defRPr/>
            </a:pPr>
            <a:r>
              <a:rPr lang="en-US" sz="2400" b="0" dirty="0"/>
              <a:t>diversion priority scheme can be implemented based on diversion order</a:t>
            </a:r>
          </a:p>
          <a:p>
            <a:pPr>
              <a:defRPr/>
            </a:pPr>
            <a:r>
              <a:rPr lang="en-US" sz="2400" b="0" dirty="0"/>
              <a:t>Inactive reaches</a:t>
            </a:r>
            <a:endParaRPr lang="en-US" sz="2400" dirty="0"/>
          </a:p>
          <a:p>
            <a:pPr>
              <a:defRPr/>
            </a:pPr>
            <a:r>
              <a:rPr lang="en-US" sz="2400" b="0" dirty="0"/>
              <a:t>rectangular reaches</a:t>
            </a:r>
          </a:p>
          <a:p>
            <a:pPr>
              <a:defRPr/>
            </a:pPr>
            <a:r>
              <a:rPr lang="en-US" sz="2400" b="0" dirty="0"/>
              <a:t>stream data are specified by reach</a:t>
            </a:r>
          </a:p>
          <a:p>
            <a:pPr>
              <a:defRPr/>
            </a:pPr>
            <a:r>
              <a:rPr lang="en-US" sz="2400" b="0" dirty="0"/>
              <a:t>explicitly defined reach connectivity</a:t>
            </a:r>
          </a:p>
          <a:p>
            <a:pPr>
              <a:defRPr/>
            </a:pPr>
            <a:r>
              <a:rPr lang="en-US" sz="2400" b="0" dirty="0"/>
              <a:t>currently no UZF under reaches</a:t>
            </a:r>
          </a:p>
          <a:p>
            <a:pPr>
              <a:defRPr/>
            </a:pPr>
            <a:r>
              <a:rPr lang="en-US" sz="2400" b="0" dirty="0"/>
              <a:t>no Kinematic Routing (no reach storage changes)</a:t>
            </a:r>
            <a:endParaRPr lang="en-US" sz="2400" dirty="0"/>
          </a:p>
        </p:txBody>
      </p:sp>
    </p:spTree>
    <p:extLst>
      <p:ext uri="{BB962C8B-B14F-4D97-AF65-F5344CB8AC3E}">
        <p14:creationId xmlns:p14="http://schemas.microsoft.com/office/powerpoint/2010/main" val="1220395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47B86-AF24-6AA1-EADB-2DB7CAC95AB8}"/>
              </a:ext>
            </a:extLst>
          </p:cNvPr>
          <p:cNvSpPr>
            <a:spLocks noGrp="1"/>
          </p:cNvSpPr>
          <p:nvPr>
            <p:ph type="title"/>
          </p:nvPr>
        </p:nvSpPr>
        <p:spPr/>
        <p:txBody>
          <a:bodyPr/>
          <a:lstStyle/>
          <a:p>
            <a:r>
              <a:rPr lang="en-US" dirty="0"/>
              <a:t>SFR Package Continuity Equation</a:t>
            </a:r>
          </a:p>
        </p:txBody>
      </p:sp>
      <p:pic>
        <p:nvPicPr>
          <p:cNvPr id="4" name="Picture 3">
            <a:extLst>
              <a:ext uri="{FF2B5EF4-FFF2-40B4-BE49-F238E27FC236}">
                <a16:creationId xmlns:a16="http://schemas.microsoft.com/office/drawing/2014/main" id="{129543F9-ADCF-A984-B97C-CDEC8B07089F}"/>
              </a:ext>
            </a:extLst>
          </p:cNvPr>
          <p:cNvPicPr>
            <a:picLocks noChangeAspect="1"/>
          </p:cNvPicPr>
          <p:nvPr/>
        </p:nvPicPr>
        <p:blipFill rotWithShape="1">
          <a:blip r:embed="rId2"/>
          <a:srcRect b="12496"/>
          <a:stretch/>
        </p:blipFill>
        <p:spPr>
          <a:xfrm>
            <a:off x="663914" y="1109705"/>
            <a:ext cx="6374422" cy="4076700"/>
          </a:xfrm>
          <a:prstGeom prst="rect">
            <a:avLst/>
          </a:prstGeom>
        </p:spPr>
      </p:pic>
      <p:pic>
        <p:nvPicPr>
          <p:cNvPr id="5" name="Picture 4" descr="latex-image-1.pdf">
            <a:extLst>
              <a:ext uri="{FF2B5EF4-FFF2-40B4-BE49-F238E27FC236}">
                <a16:creationId xmlns:a16="http://schemas.microsoft.com/office/drawing/2014/main" id="{B6B01DCD-3EB7-2C64-AC83-CC9185F402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750" y="5346700"/>
            <a:ext cx="10096500" cy="381000"/>
          </a:xfrm>
          <a:prstGeom prst="rect">
            <a:avLst/>
          </a:prstGeom>
        </p:spPr>
      </p:pic>
      <p:pic>
        <p:nvPicPr>
          <p:cNvPr id="6" name="Picture 5" descr="latex-image-1.pdf">
            <a:extLst>
              <a:ext uri="{FF2B5EF4-FFF2-40B4-BE49-F238E27FC236}">
                <a16:creationId xmlns:a16="http://schemas.microsoft.com/office/drawing/2014/main" id="{7F2A2F86-B9F1-5A21-7427-CE042BBB7A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8870" y="5867400"/>
            <a:ext cx="4254260" cy="838200"/>
          </a:xfrm>
          <a:prstGeom prst="rect">
            <a:avLst/>
          </a:prstGeom>
        </p:spPr>
      </p:pic>
      <p:pic>
        <p:nvPicPr>
          <p:cNvPr id="7" name="Picture 6" descr="gwf-fig7-3.pdf">
            <a:extLst>
              <a:ext uri="{FF2B5EF4-FFF2-40B4-BE49-F238E27FC236}">
                <a16:creationId xmlns:a16="http://schemas.microsoft.com/office/drawing/2014/main" id="{B47F8D2F-6BB6-16E2-E9E6-6304E712D4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79515" y="1109705"/>
            <a:ext cx="4319361" cy="4076700"/>
          </a:xfrm>
          <a:prstGeom prst="rect">
            <a:avLst/>
          </a:prstGeom>
          <a:solidFill>
            <a:schemeClr val="bg1"/>
          </a:solidFill>
        </p:spPr>
      </p:pic>
    </p:spTree>
    <p:extLst>
      <p:ext uri="{BB962C8B-B14F-4D97-AF65-F5344CB8AC3E}">
        <p14:creationId xmlns:p14="http://schemas.microsoft.com/office/powerpoint/2010/main" val="1829947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fr-connectiv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432" y="1257300"/>
            <a:ext cx="9231136" cy="5219700"/>
          </a:xfrm>
          <a:prstGeom prst="rect">
            <a:avLst/>
          </a:prstGeom>
          <a:solidFill>
            <a:schemeClr val="bg1"/>
          </a:solidFill>
        </p:spPr>
      </p:pic>
      <p:sp>
        <p:nvSpPr>
          <p:cNvPr id="2" name="Title 1"/>
          <p:cNvSpPr>
            <a:spLocks noGrp="1"/>
          </p:cNvSpPr>
          <p:nvPr>
            <p:ph type="title"/>
          </p:nvPr>
        </p:nvSpPr>
        <p:spPr/>
        <p:txBody>
          <a:bodyPr/>
          <a:lstStyle/>
          <a:p>
            <a:pPr>
              <a:defRPr/>
            </a:pPr>
            <a:r>
              <a:rPr lang="en-US" dirty="0"/>
              <a:t>SFR Package Connectivity</a:t>
            </a:r>
          </a:p>
        </p:txBody>
      </p:sp>
    </p:spTree>
    <p:extLst>
      <p:ext uri="{BB962C8B-B14F-4D97-AF65-F5344CB8AC3E}">
        <p14:creationId xmlns:p14="http://schemas.microsoft.com/office/powerpoint/2010/main" val="741611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Input</a:t>
            </a:r>
          </a:p>
        </p:txBody>
      </p:sp>
      <p:sp>
        <p:nvSpPr>
          <p:cNvPr id="9218"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2061402"/>
            <a:ext cx="8382000" cy="46166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050" dirty="0">
                <a:solidFill>
                  <a:schemeClr val="bg1"/>
                </a:solidFill>
                <a:latin typeface="Courier New"/>
                <a:cs typeface="Courier New"/>
              </a:rPr>
              <a:t>BEGIN OPTIONS</a:t>
            </a:r>
          </a:p>
          <a:p>
            <a:pPr eaLnBrk="1" hangingPunct="1">
              <a:defRPr/>
            </a:pPr>
            <a:r>
              <a:rPr lang="de-DE" sz="1050" dirty="0">
                <a:solidFill>
                  <a:schemeClr val="bg1"/>
                </a:solidFill>
                <a:latin typeface="Courier New"/>
                <a:cs typeface="Courier New"/>
              </a:rPr>
              <a:t>  PRINT_STAGE</a:t>
            </a:r>
          </a:p>
          <a:p>
            <a:pPr eaLnBrk="1" hangingPunct="1">
              <a:defRPr/>
            </a:pPr>
            <a:r>
              <a:rPr lang="de-DE" sz="1050" dirty="0">
                <a:solidFill>
                  <a:schemeClr val="bg1"/>
                </a:solidFill>
                <a:latin typeface="Courier New"/>
                <a:cs typeface="Courier New"/>
              </a:rPr>
              <a:t>  PRINT_FLOWS</a:t>
            </a:r>
          </a:p>
          <a:p>
            <a:pPr eaLnBrk="1" hangingPunct="1">
              <a:defRPr/>
            </a:pPr>
            <a:r>
              <a:rPr lang="de-DE" sz="1050" dirty="0">
                <a:solidFill>
                  <a:schemeClr val="bg1"/>
                </a:solidFill>
                <a:latin typeface="Courier New"/>
                <a:cs typeface="Courier New"/>
              </a:rPr>
              <a:t>  UNIT_CONVERSION    128390.00    </a:t>
            </a:r>
          </a:p>
          <a:p>
            <a:pPr eaLnBrk="1" hangingPunct="1">
              <a:defRPr/>
            </a:pPr>
            <a:r>
              <a:rPr lang="de-DE" sz="1050" dirty="0">
                <a:solidFill>
                  <a:schemeClr val="bg1"/>
                </a:solidFill>
                <a:latin typeface="Courier New"/>
                <a:cs typeface="Courier New"/>
              </a:rPr>
              <a:t>  MOVER</a:t>
            </a:r>
          </a:p>
          <a:p>
            <a:pPr eaLnBrk="1" hangingPunct="1">
              <a:defRPr/>
            </a:pPr>
            <a:r>
              <a:rPr lang="de-DE" sz="1050" dirty="0">
                <a:solidFill>
                  <a:schemeClr val="bg1"/>
                </a:solidFill>
                <a:latin typeface="Courier New"/>
                <a:cs typeface="Courier New"/>
              </a:rPr>
              <a:t>  SAVE_FLOWS</a:t>
            </a:r>
          </a:p>
          <a:p>
            <a:pPr eaLnBrk="1" hangingPunct="1">
              <a:defRPr/>
            </a:pPr>
            <a:r>
              <a:rPr lang="de-DE" sz="1050" dirty="0">
                <a:solidFill>
                  <a:schemeClr val="bg1"/>
                </a:solidFill>
                <a:latin typeface="Courier New"/>
                <a:cs typeface="Courier New"/>
              </a:rPr>
              <a:t>  STAGE FILEOUT mf6-gwt.sfr.stage.bin</a:t>
            </a:r>
          </a:p>
          <a:p>
            <a:pPr eaLnBrk="1" hangingPunct="1">
              <a:defRPr/>
            </a:pPr>
            <a:r>
              <a:rPr lang="de-DE" sz="1050" dirty="0">
                <a:solidFill>
                  <a:schemeClr val="bg1"/>
                </a:solidFill>
                <a:latin typeface="Courier New"/>
                <a:cs typeface="Courier New"/>
              </a:rPr>
              <a:t>  BUDGET FILEOUT mf6-gwt.sfr.cbc</a:t>
            </a:r>
          </a:p>
          <a:p>
            <a:pPr eaLnBrk="1" hangingPunct="1">
              <a:defRPr/>
            </a:pPr>
            <a:r>
              <a:rPr lang="de-DE" sz="1050" dirty="0">
                <a:solidFill>
                  <a:schemeClr val="bg1"/>
                </a:solidFill>
                <a:latin typeface="Courier New"/>
                <a:cs typeface="Courier New"/>
              </a:rPr>
              <a:t>END OPTIONS</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DIMENSIONS</a:t>
            </a:r>
          </a:p>
          <a:p>
            <a:pPr eaLnBrk="1" hangingPunct="1">
              <a:defRPr/>
            </a:pPr>
            <a:r>
              <a:rPr lang="de-DE" sz="1050" dirty="0">
                <a:solidFill>
                  <a:schemeClr val="bg1"/>
                </a:solidFill>
                <a:latin typeface="Courier New"/>
                <a:cs typeface="Courier New"/>
              </a:rPr>
              <a:t>  NREACHES  38</a:t>
            </a:r>
          </a:p>
          <a:p>
            <a:pPr eaLnBrk="1" hangingPunct="1">
              <a:defRPr/>
            </a:pPr>
            <a:r>
              <a:rPr lang="de-DE" sz="1050" dirty="0">
                <a:solidFill>
                  <a:schemeClr val="bg1"/>
                </a:solidFill>
                <a:latin typeface="Courier New"/>
                <a:cs typeface="Courier New"/>
              </a:rPr>
              <a:t>END DIMENSIONS</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PACKAGEDATA</a:t>
            </a:r>
          </a:p>
          <a:p>
            <a:pPr eaLnBrk="1" hangingPunct="1">
              <a:defRPr/>
            </a:pPr>
            <a:r>
              <a:rPr lang="de-DE" sz="1050" dirty="0">
                <a:solidFill>
                  <a:schemeClr val="bg1"/>
                </a:solidFill>
                <a:latin typeface="Courier New"/>
                <a:cs typeface="Courier New"/>
              </a:rPr>
              <a:t>#RNO  CELLID     RLEN     RWID          RGRD     RBTP     RBTH     RBHK           MAN NCON  USTRF NDV</a:t>
            </a:r>
          </a:p>
          <a:p>
            <a:pPr eaLnBrk="1" hangingPunct="1">
              <a:defRPr/>
            </a:pPr>
            <a:r>
              <a:rPr lang="de-DE" sz="1050" dirty="0">
                <a:solidFill>
                  <a:schemeClr val="bg1"/>
                </a:solidFill>
                <a:latin typeface="Courier New"/>
                <a:cs typeface="Courier New"/>
              </a:rPr>
              <a:t>   1 1  1 23 400.0000 5.000000 0.1818182E-02 48.63636 1.000000 100.0000 0.3000000E-01    1 1.0000   0</a:t>
            </a:r>
          </a:p>
          <a:p>
            <a:pPr eaLnBrk="1" hangingPunct="1">
              <a:defRPr/>
            </a:pPr>
            <a:r>
              <a:rPr lang="de-DE" sz="1050" dirty="0">
                <a:solidFill>
                  <a:schemeClr val="bg1"/>
                </a:solidFill>
                <a:latin typeface="Courier New"/>
                <a:cs typeface="Courier New"/>
              </a:rPr>
              <a:t>   2 1  2 23 200.0000 5.000000 0.1818182E-02 48.09091 1.000000 100.0000 0.3000000E-01    2 1.0000   0</a:t>
            </a:r>
          </a:p>
          <a:p>
            <a:pPr eaLnBrk="1" hangingPunct="1">
              <a:defRPr/>
            </a:pPr>
            <a:r>
              <a:rPr lang="de-DE" sz="1050" dirty="0">
                <a:solidFill>
                  <a:schemeClr val="bg1"/>
                </a:solidFill>
                <a:latin typeface="Courier New"/>
                <a:cs typeface="Courier New"/>
              </a:rPr>
              <a:t>   3 1  2 22 400.0000 5.000000 0.1818182E-02 47.54546 1.000000 100.0000 0.3000000E-01    2 1.0000   0</a:t>
            </a:r>
          </a:p>
          <a:p>
            <a:pPr eaLnBrk="1" hangingPunct="1">
              <a:defRPr/>
            </a:pPr>
            <a:r>
              <a:rPr lang="de-DE" sz="1050" dirty="0">
                <a:solidFill>
                  <a:schemeClr val="bg1"/>
                </a:solidFill>
                <a:latin typeface="Courier New"/>
                <a:cs typeface="Courier New"/>
              </a:rPr>
              <a:t>   4 1  3 21 400.0000 5.000000 0.1818182E-02 46.81818 1.000000 100.0000 0.3000000E-01    2 1.0000   0</a:t>
            </a:r>
          </a:p>
          <a:p>
            <a:pPr eaLnBrk="1" hangingPunct="1">
              <a:defRPr/>
            </a:pPr>
            <a:r>
              <a:rPr lang="de-DE" sz="1050" dirty="0">
                <a:solidFill>
                  <a:schemeClr val="bg1"/>
                </a:solidFill>
                <a:latin typeface="Courier New"/>
                <a:cs typeface="Courier New"/>
              </a:rPr>
              <a:t>   5 1  4 20 400.0000 5.000000 0.1818182E-02 46.09091 1.000000 100.0000 0.3000000E-01    2 1.0000   0</a:t>
            </a:r>
          </a:p>
          <a:p>
            <a:pPr eaLnBrk="1" hangingPunct="1">
              <a:defRPr/>
            </a:pPr>
            <a:r>
              <a:rPr lang="de-DE" sz="1050" dirty="0">
                <a:solidFill>
                  <a:schemeClr val="bg1"/>
                </a:solidFill>
                <a:latin typeface="Courier New"/>
                <a:cs typeface="Courier New"/>
              </a:rPr>
              <a:t>   6 1  5 20 400.0000 5.000000 0.1818182E-02 45.36364 1.000000 100.0000 0.3000000E-01    1 1.0000   0</a:t>
            </a:r>
          </a:p>
          <a:p>
            <a:pPr eaLnBrk="1" hangingPunct="1">
              <a:defRPr/>
            </a:pPr>
            <a:r>
              <a:rPr lang="de-DE" sz="1050" dirty="0">
                <a:solidFill>
                  <a:schemeClr val="bg1"/>
                </a:solidFill>
                <a:latin typeface="Courier New"/>
                <a:cs typeface="Courier New"/>
              </a:rPr>
              <a:t>   7 1 17 18 400.0000 5.000000 0.2187500E-02 44.06250 1.000000 100.0000 0.3000000E-01    1 1.0000   0</a:t>
            </a:r>
          </a:p>
          <a:p>
            <a:pPr eaLnBrk="1" hangingPunct="1">
              <a:defRPr/>
            </a:pPr>
            <a:r>
              <a:rPr lang="de-DE" sz="1050" dirty="0">
                <a:solidFill>
                  <a:schemeClr val="bg1"/>
                </a:solidFill>
                <a:latin typeface="Courier New"/>
                <a:cs typeface="Courier New"/>
              </a:rPr>
              <a:t>   8 1 18 18 400.0000 5.000000 0.2187500E-02 43.18750 1.000000 100.0000 0.3000000E-01    2 1.0000   0</a:t>
            </a:r>
          </a:p>
          <a:p>
            <a:pPr eaLnBrk="1" hangingPunct="1">
              <a:defRPr/>
            </a:pPr>
            <a:r>
              <a:rPr lang="de-DE" sz="1050" dirty="0">
                <a:solidFill>
                  <a:schemeClr val="bg1"/>
                </a:solidFill>
                <a:latin typeface="Courier New"/>
                <a:cs typeface="Courier New"/>
              </a:rPr>
              <a:t>   9 1 19 18 400.0000 5.000000 0.2187500E-02 42.31250 1.000000 100.0000 0.3000000E-01    2 1.0000   0</a:t>
            </a:r>
          </a:p>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charset="0"/>
              </a:rPr>
              <a:t>--- DELETED INPUT ---</a:t>
            </a:r>
          </a:p>
          <a:p>
            <a:pPr eaLnBrk="1" hangingPunct="1">
              <a:defRPr/>
            </a:pPr>
            <a:r>
              <a:rPr lang="de-DE" sz="1050" dirty="0">
                <a:solidFill>
                  <a:schemeClr val="bg1"/>
                </a:solidFill>
                <a:latin typeface="Courier New"/>
                <a:cs typeface="Courier New"/>
              </a:rPr>
              <a:t> </a:t>
            </a:r>
            <a:endParaRPr lang="en-US" sz="1050" dirty="0">
              <a:solidFill>
                <a:schemeClr val="bg1"/>
              </a:solidFill>
              <a:latin typeface="Courier New"/>
              <a:cs typeface="Courier New"/>
            </a:endParaRPr>
          </a:p>
        </p:txBody>
      </p:sp>
      <p:pic>
        <p:nvPicPr>
          <p:cNvPr id="3" name="Picture 2">
            <a:extLst>
              <a:ext uri="{FF2B5EF4-FFF2-40B4-BE49-F238E27FC236}">
                <a16:creationId xmlns:a16="http://schemas.microsoft.com/office/drawing/2014/main" id="{57858819-43B3-7687-C1FA-38A005076932}"/>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460742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Input – cont.</a:t>
            </a:r>
          </a:p>
        </p:txBody>
      </p:sp>
      <p:sp>
        <p:nvSpPr>
          <p:cNvPr id="10242"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6" name="Text Box 2"/>
          <p:cNvSpPr txBox="1">
            <a:spLocks noChangeArrowheads="1"/>
          </p:cNvSpPr>
          <p:nvPr/>
        </p:nvSpPr>
        <p:spPr bwMode="auto">
          <a:xfrm>
            <a:off x="1444752" y="1197888"/>
            <a:ext cx="8382000" cy="477823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050" dirty="0">
                <a:solidFill>
                  <a:schemeClr val="bg1"/>
                </a:solidFill>
                <a:latin typeface="Courier New" charset="0"/>
              </a:rPr>
              <a:t>--- DELETED INPUT ---</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  34 1 31 15 400.0000 5.000000 0.2428571E-02 31.57143 1.000000 100.0000 0.3000000E-01    2 1.0000   0</a:t>
            </a:r>
          </a:p>
          <a:p>
            <a:pPr eaLnBrk="1" hangingPunct="1">
              <a:defRPr/>
            </a:pPr>
            <a:r>
              <a:rPr lang="de-DE" sz="1050" dirty="0">
                <a:solidFill>
                  <a:schemeClr val="bg1"/>
                </a:solidFill>
                <a:latin typeface="Courier New"/>
                <a:cs typeface="Courier New"/>
              </a:rPr>
              <a:t>  35 1 32 15 400.0000 5.000000 0.2428571E-02 30.60000 1.000000 100.0000 0.3000000E-01    2 1.0000   0</a:t>
            </a:r>
          </a:p>
          <a:p>
            <a:pPr eaLnBrk="1" hangingPunct="1">
              <a:defRPr/>
            </a:pPr>
            <a:r>
              <a:rPr lang="de-DE" sz="1050" dirty="0">
                <a:solidFill>
                  <a:schemeClr val="bg1"/>
                </a:solidFill>
                <a:latin typeface="Courier New"/>
                <a:cs typeface="Courier New"/>
              </a:rPr>
              <a:t>  36 1 33 15 400.0000 5.000000 0.2428571E-02 29.62857 1.000000 100.0000 0.3000000E-01    2 1.0000   0</a:t>
            </a:r>
          </a:p>
          <a:p>
            <a:pPr eaLnBrk="1" hangingPunct="1">
              <a:defRPr/>
            </a:pPr>
            <a:r>
              <a:rPr lang="de-DE" sz="1050" dirty="0">
                <a:solidFill>
                  <a:schemeClr val="bg1"/>
                </a:solidFill>
                <a:latin typeface="Courier New"/>
                <a:cs typeface="Courier New"/>
              </a:rPr>
              <a:t>  37 1 34 15 400.0000 5.000000 0.2428571E-02 28.65714 1.000000 100.0000 0.3000000E-01    2 1.0000   0</a:t>
            </a:r>
          </a:p>
          <a:p>
            <a:pPr eaLnBrk="1" hangingPunct="1">
              <a:defRPr/>
            </a:pPr>
            <a:r>
              <a:rPr lang="de-DE" sz="1050" dirty="0">
                <a:solidFill>
                  <a:schemeClr val="bg1"/>
                </a:solidFill>
                <a:latin typeface="Courier New"/>
                <a:cs typeface="Courier New"/>
              </a:rPr>
              <a:t>  38 1 35 15 400.0000 5.000000 0.2428571E-02 27.68571 1.000000 100.0000 0.3000000E-01    1 1.0000   0</a:t>
            </a:r>
          </a:p>
          <a:p>
            <a:pPr eaLnBrk="1" hangingPunct="1">
              <a:defRPr/>
            </a:pPr>
            <a:r>
              <a:rPr lang="de-DE" sz="1050" dirty="0">
                <a:solidFill>
                  <a:schemeClr val="bg1"/>
                </a:solidFill>
                <a:latin typeface="Courier New"/>
                <a:cs typeface="Courier New"/>
              </a:rPr>
              <a:t>END PACKAGEDATA</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CONNECTIONDATA</a:t>
            </a:r>
          </a:p>
          <a:p>
            <a:pPr eaLnBrk="1" hangingPunct="1">
              <a:defRPr/>
            </a:pPr>
            <a:r>
              <a:rPr lang="de-DE" sz="1050" dirty="0">
                <a:solidFill>
                  <a:schemeClr val="bg1"/>
                </a:solidFill>
                <a:latin typeface="Courier New"/>
                <a:cs typeface="Courier New"/>
              </a:rPr>
              <a:t>  1 -2</a:t>
            </a:r>
          </a:p>
          <a:p>
            <a:pPr eaLnBrk="1" hangingPunct="1">
              <a:defRPr/>
            </a:pPr>
            <a:r>
              <a:rPr lang="de-DE" sz="1050" dirty="0">
                <a:solidFill>
                  <a:schemeClr val="bg1"/>
                </a:solidFill>
                <a:latin typeface="Courier New"/>
                <a:cs typeface="Courier New"/>
              </a:rPr>
              <a:t>  2 1 -3</a:t>
            </a:r>
          </a:p>
          <a:p>
            <a:pPr eaLnBrk="1" hangingPunct="1">
              <a:defRPr/>
            </a:pPr>
            <a:r>
              <a:rPr lang="de-DE" sz="1050" dirty="0">
                <a:solidFill>
                  <a:schemeClr val="bg1"/>
                </a:solidFill>
                <a:latin typeface="Courier New"/>
                <a:cs typeface="Courier New"/>
              </a:rPr>
              <a:t>  3 2 -4</a:t>
            </a:r>
          </a:p>
          <a:p>
            <a:pPr eaLnBrk="1" hangingPunct="1">
              <a:defRPr/>
            </a:pPr>
            <a:r>
              <a:rPr lang="de-DE" sz="1050" dirty="0">
                <a:solidFill>
                  <a:schemeClr val="bg1"/>
                </a:solidFill>
                <a:latin typeface="Courier New"/>
                <a:cs typeface="Courier New"/>
              </a:rPr>
              <a:t>  4 3 -5</a:t>
            </a:r>
          </a:p>
          <a:p>
            <a:pPr eaLnBrk="1" hangingPunct="1">
              <a:defRPr/>
            </a:pPr>
            <a:r>
              <a:rPr lang="de-DE" sz="1050" dirty="0">
                <a:solidFill>
                  <a:schemeClr val="bg1"/>
                </a:solidFill>
                <a:latin typeface="Courier New"/>
                <a:cs typeface="Courier New"/>
              </a:rPr>
              <a:t>  5 4 -6</a:t>
            </a:r>
          </a:p>
          <a:p>
            <a:pPr eaLnBrk="1" hangingPunct="1">
              <a:defRPr/>
            </a:pPr>
            <a:r>
              <a:rPr lang="de-DE" sz="1050" dirty="0">
                <a:solidFill>
                  <a:schemeClr val="bg1"/>
                </a:solidFill>
                <a:latin typeface="Courier New"/>
                <a:cs typeface="Courier New"/>
              </a:rPr>
              <a:t>  6 5</a:t>
            </a:r>
          </a:p>
          <a:p>
            <a:pPr eaLnBrk="1" hangingPunct="1">
              <a:defRPr/>
            </a:pPr>
            <a:r>
              <a:rPr lang="de-DE" sz="1050" dirty="0">
                <a:solidFill>
                  <a:schemeClr val="bg1"/>
                </a:solidFill>
                <a:latin typeface="Courier New"/>
                <a:cs typeface="Courier New"/>
              </a:rPr>
              <a:t>  7 -8</a:t>
            </a:r>
          </a:p>
          <a:p>
            <a:pPr eaLnBrk="1" hangingPunct="1">
              <a:defRPr/>
            </a:pPr>
            <a:r>
              <a:rPr lang="de-DE" sz="1050" dirty="0">
                <a:solidFill>
                  <a:schemeClr val="bg1"/>
                </a:solidFill>
                <a:latin typeface="Courier New"/>
                <a:cs typeface="Courier New"/>
              </a:rPr>
              <a:t>  8 7 -9</a:t>
            </a:r>
          </a:p>
          <a:p>
            <a:pPr eaLnBrk="1" hangingPunct="1">
              <a:defRPr/>
            </a:pPr>
            <a:r>
              <a:rPr lang="de-DE" sz="1050" dirty="0">
                <a:solidFill>
                  <a:schemeClr val="bg1"/>
                </a:solidFill>
                <a:latin typeface="Courier New"/>
                <a:cs typeface="Courier New"/>
              </a:rPr>
              <a:t>  9 8 -10</a:t>
            </a:r>
          </a:p>
          <a:p>
            <a:pPr eaLnBrk="1" hangingPunct="1">
              <a:defRPr/>
            </a:pPr>
            <a:r>
              <a:rPr lang="de-DE" sz="1050" dirty="0">
                <a:solidFill>
                  <a:schemeClr val="bg1"/>
                </a:solidFill>
                <a:latin typeface="Courier New"/>
                <a:cs typeface="Courier New"/>
              </a:rPr>
              <a:t>  10 9 -11</a:t>
            </a:r>
          </a:p>
          <a:p>
            <a:pPr eaLnBrk="1" hangingPunct="1">
              <a:defRPr/>
            </a:pPr>
            <a:r>
              <a:rPr lang="de-DE" sz="1050" dirty="0">
                <a:solidFill>
                  <a:schemeClr val="bg1"/>
                </a:solidFill>
                <a:latin typeface="Courier New"/>
                <a:cs typeface="Courier New"/>
              </a:rPr>
              <a:t>  11 10 -12</a:t>
            </a:r>
          </a:p>
          <a:p>
            <a:pPr eaLnBrk="1" hangingPunct="1">
              <a:defRPr/>
            </a:pPr>
            <a:r>
              <a:rPr lang="de-DE" sz="1050" dirty="0">
                <a:solidFill>
                  <a:schemeClr val="bg1"/>
                </a:solidFill>
                <a:latin typeface="Courier New"/>
                <a:cs typeface="Courier New"/>
              </a:rPr>
              <a:t>  12 11 -13</a:t>
            </a:r>
          </a:p>
          <a:p>
            <a:pPr eaLnBrk="1" hangingPunct="1">
              <a:defRPr/>
            </a:pPr>
            <a:r>
              <a:rPr lang="de-DE" sz="1050" dirty="0">
                <a:solidFill>
                  <a:schemeClr val="bg1"/>
                </a:solidFill>
                <a:latin typeface="Courier New"/>
                <a:cs typeface="Courier New"/>
              </a:rPr>
              <a:t>  13 12 -14</a:t>
            </a:r>
          </a:p>
          <a:p>
            <a:pPr eaLnBrk="1" hangingPunct="1">
              <a:defRPr/>
            </a:pPr>
            <a:r>
              <a:rPr lang="de-DE" sz="1050" dirty="0">
                <a:solidFill>
                  <a:schemeClr val="bg1"/>
                </a:solidFill>
                <a:latin typeface="Courier New"/>
                <a:cs typeface="Courier New"/>
              </a:rPr>
              <a:t>  14 13 -15</a:t>
            </a:r>
          </a:p>
          <a:p>
            <a:pPr eaLnBrk="1" hangingPunct="1">
              <a:defRPr/>
            </a:pPr>
            <a:r>
              <a:rPr lang="de-DE" sz="1050" dirty="0">
                <a:solidFill>
                  <a:schemeClr val="bg1"/>
                </a:solidFill>
                <a:latin typeface="Courier New"/>
                <a:cs typeface="Courier New"/>
              </a:rPr>
              <a:t>  15 14 -16</a:t>
            </a:r>
          </a:p>
          <a:p>
            <a:pPr eaLnBrk="1" hangingPunct="1">
              <a:defRPr/>
            </a:pPr>
            <a:r>
              <a:rPr lang="de-DE" sz="1050" dirty="0">
                <a:solidFill>
                  <a:schemeClr val="bg1"/>
                </a:solidFill>
                <a:latin typeface="Courier New"/>
                <a:cs typeface="Courier New"/>
              </a:rPr>
              <a:t>  16 15 -17</a:t>
            </a:r>
          </a:p>
          <a:p>
            <a:pPr eaLnBrk="1" hangingPunct="1">
              <a:defRPr/>
            </a:pPr>
            <a:r>
              <a:rPr lang="de-DE" sz="1050" dirty="0">
                <a:solidFill>
                  <a:schemeClr val="bg1"/>
                </a:solidFill>
                <a:latin typeface="Courier New"/>
                <a:cs typeface="Courier New"/>
              </a:rPr>
              <a:t>  17 16 -18</a:t>
            </a:r>
          </a:p>
          <a:p>
            <a:pPr eaLnBrk="1" hangingPunct="1">
              <a:defRPr/>
            </a:pPr>
            <a:endParaRPr lang="en-US" sz="1050" dirty="0">
              <a:solidFill>
                <a:schemeClr val="bg1"/>
              </a:solidFill>
              <a:latin typeface="Courier New" charset="0"/>
            </a:endParaRPr>
          </a:p>
          <a:p>
            <a:pPr eaLnBrk="1" hangingPunct="1">
              <a:defRPr/>
            </a:pPr>
            <a:r>
              <a:rPr lang="en-US" sz="1050" dirty="0">
                <a:solidFill>
                  <a:schemeClr val="bg1"/>
                </a:solidFill>
                <a:latin typeface="Courier New" charset="0"/>
              </a:rPr>
              <a:t>--- DELETED INPUT ---</a:t>
            </a:r>
          </a:p>
        </p:txBody>
      </p:sp>
      <p:pic>
        <p:nvPicPr>
          <p:cNvPr id="3" name="Picture 2">
            <a:extLst>
              <a:ext uri="{FF2B5EF4-FFF2-40B4-BE49-F238E27FC236}">
                <a16:creationId xmlns:a16="http://schemas.microsoft.com/office/drawing/2014/main" id="{61D0854F-320D-108B-41E1-6414FD4210E1}"/>
              </a:ext>
            </a:extLst>
          </p:cNvPr>
          <p:cNvPicPr>
            <a:picLocks noChangeAspect="1"/>
          </p:cNvPicPr>
          <p:nvPr/>
        </p:nvPicPr>
        <p:blipFill>
          <a:blip r:embed="rId2"/>
          <a:stretch>
            <a:fillRect/>
          </a:stretch>
        </p:blipFill>
        <p:spPr>
          <a:xfrm>
            <a:off x="9144000" y="2481009"/>
            <a:ext cx="2886652" cy="4210175"/>
          </a:xfrm>
          <a:prstGeom prst="rect">
            <a:avLst/>
          </a:prstGeom>
        </p:spPr>
      </p:pic>
    </p:spTree>
    <p:extLst>
      <p:ext uri="{BB962C8B-B14F-4D97-AF65-F5344CB8AC3E}">
        <p14:creationId xmlns:p14="http://schemas.microsoft.com/office/powerpoint/2010/main" val="28980025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Input – cont.</a:t>
            </a:r>
          </a:p>
        </p:txBody>
      </p:sp>
      <p:sp>
        <p:nvSpPr>
          <p:cNvPr id="10242"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526298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050" dirty="0">
                <a:solidFill>
                  <a:schemeClr val="bg1"/>
                </a:solidFill>
                <a:latin typeface="Courier New" charset="0"/>
              </a:rPr>
              <a:t>--- DELETED INPUT ---</a:t>
            </a:r>
          </a:p>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a:cs typeface="Courier New"/>
              </a:rPr>
              <a:t>  </a:t>
            </a:r>
            <a:r>
              <a:rPr lang="mr-IN" sz="1050" dirty="0">
                <a:solidFill>
                  <a:schemeClr val="bg1"/>
                </a:solidFill>
                <a:latin typeface="Courier New"/>
                <a:cs typeface="Courier New"/>
              </a:rPr>
              <a:t>18 17 -32</a:t>
            </a:r>
          </a:p>
          <a:p>
            <a:pPr eaLnBrk="1" hangingPunct="1">
              <a:defRPr/>
            </a:pPr>
            <a:r>
              <a:rPr lang="mr-IN" sz="1050" dirty="0">
                <a:solidFill>
                  <a:schemeClr val="bg1"/>
                </a:solidFill>
                <a:latin typeface="Courier New"/>
                <a:cs typeface="Courier New"/>
              </a:rPr>
              <a:t>  19 -20</a:t>
            </a:r>
          </a:p>
          <a:p>
            <a:pPr eaLnBrk="1" hangingPunct="1">
              <a:defRPr/>
            </a:pPr>
            <a:r>
              <a:rPr lang="mr-IN" sz="1050" dirty="0">
                <a:solidFill>
                  <a:schemeClr val="bg1"/>
                </a:solidFill>
                <a:latin typeface="Courier New"/>
                <a:cs typeface="Courier New"/>
              </a:rPr>
              <a:t>  20 19 -21</a:t>
            </a:r>
          </a:p>
          <a:p>
            <a:pPr eaLnBrk="1" hangingPunct="1">
              <a:defRPr/>
            </a:pPr>
            <a:r>
              <a:rPr lang="mr-IN" sz="1050" dirty="0">
                <a:solidFill>
                  <a:schemeClr val="bg1"/>
                </a:solidFill>
                <a:latin typeface="Courier New"/>
                <a:cs typeface="Courier New"/>
              </a:rPr>
              <a:t>  21 20 -22</a:t>
            </a:r>
          </a:p>
          <a:p>
            <a:pPr eaLnBrk="1" hangingPunct="1">
              <a:defRPr/>
            </a:pPr>
            <a:r>
              <a:rPr lang="mr-IN" sz="1050" dirty="0">
                <a:solidFill>
                  <a:schemeClr val="bg1"/>
                </a:solidFill>
                <a:latin typeface="Courier New"/>
                <a:cs typeface="Courier New"/>
              </a:rPr>
              <a:t>  22 21 -23</a:t>
            </a:r>
          </a:p>
          <a:p>
            <a:pPr eaLnBrk="1" hangingPunct="1">
              <a:defRPr/>
            </a:pPr>
            <a:r>
              <a:rPr lang="mr-IN" sz="1050" dirty="0">
                <a:solidFill>
                  <a:schemeClr val="bg1"/>
                </a:solidFill>
                <a:latin typeface="Courier New"/>
                <a:cs typeface="Courier New"/>
              </a:rPr>
              <a:t>  23 22 -24</a:t>
            </a:r>
          </a:p>
          <a:p>
            <a:pPr eaLnBrk="1" hangingPunct="1">
              <a:defRPr/>
            </a:pPr>
            <a:r>
              <a:rPr lang="mr-IN" sz="1050" dirty="0">
                <a:solidFill>
                  <a:schemeClr val="bg1"/>
                </a:solidFill>
                <a:latin typeface="Courier New"/>
                <a:cs typeface="Courier New"/>
              </a:rPr>
              <a:t>  24 23 -25</a:t>
            </a:r>
          </a:p>
          <a:p>
            <a:pPr eaLnBrk="1" hangingPunct="1">
              <a:defRPr/>
            </a:pPr>
            <a:r>
              <a:rPr lang="mr-IN" sz="1050" dirty="0">
                <a:solidFill>
                  <a:schemeClr val="bg1"/>
                </a:solidFill>
                <a:latin typeface="Courier New"/>
                <a:cs typeface="Courier New"/>
              </a:rPr>
              <a:t>  25 24 -26</a:t>
            </a:r>
          </a:p>
          <a:p>
            <a:pPr eaLnBrk="1" hangingPunct="1">
              <a:defRPr/>
            </a:pPr>
            <a:r>
              <a:rPr lang="mr-IN" sz="1050" dirty="0">
                <a:solidFill>
                  <a:schemeClr val="bg1"/>
                </a:solidFill>
                <a:latin typeface="Courier New"/>
                <a:cs typeface="Courier New"/>
              </a:rPr>
              <a:t>  26 25 -27</a:t>
            </a:r>
          </a:p>
          <a:p>
            <a:pPr eaLnBrk="1" hangingPunct="1">
              <a:defRPr/>
            </a:pPr>
            <a:r>
              <a:rPr lang="mr-IN" sz="1050" dirty="0">
                <a:solidFill>
                  <a:schemeClr val="bg1"/>
                </a:solidFill>
                <a:latin typeface="Courier New"/>
                <a:cs typeface="Courier New"/>
              </a:rPr>
              <a:t>  27 26 -28</a:t>
            </a:r>
          </a:p>
          <a:p>
            <a:pPr eaLnBrk="1" hangingPunct="1">
              <a:defRPr/>
            </a:pPr>
            <a:r>
              <a:rPr lang="mr-IN" sz="1050" dirty="0">
                <a:solidFill>
                  <a:schemeClr val="bg1"/>
                </a:solidFill>
                <a:latin typeface="Courier New"/>
                <a:cs typeface="Courier New"/>
              </a:rPr>
              <a:t>  28 27 -29</a:t>
            </a:r>
          </a:p>
          <a:p>
            <a:pPr eaLnBrk="1" hangingPunct="1">
              <a:defRPr/>
            </a:pPr>
            <a:r>
              <a:rPr lang="mr-IN" sz="1050" dirty="0">
                <a:solidFill>
                  <a:schemeClr val="bg1"/>
                </a:solidFill>
                <a:latin typeface="Courier New"/>
                <a:cs typeface="Courier New"/>
              </a:rPr>
              <a:t>  29 28 -30</a:t>
            </a:r>
          </a:p>
          <a:p>
            <a:pPr eaLnBrk="1" hangingPunct="1">
              <a:defRPr/>
            </a:pPr>
            <a:r>
              <a:rPr lang="mr-IN" sz="1050" dirty="0">
                <a:solidFill>
                  <a:schemeClr val="bg1"/>
                </a:solidFill>
                <a:latin typeface="Courier New"/>
                <a:cs typeface="Courier New"/>
              </a:rPr>
              <a:t>  30 29 -31</a:t>
            </a:r>
          </a:p>
          <a:p>
            <a:pPr eaLnBrk="1" hangingPunct="1">
              <a:defRPr/>
            </a:pPr>
            <a:r>
              <a:rPr lang="mr-IN" sz="1050" dirty="0">
                <a:solidFill>
                  <a:schemeClr val="bg1"/>
                </a:solidFill>
                <a:latin typeface="Courier New"/>
                <a:cs typeface="Courier New"/>
              </a:rPr>
              <a:t>  31 30 -32</a:t>
            </a:r>
          </a:p>
          <a:p>
            <a:pPr eaLnBrk="1" hangingPunct="1">
              <a:defRPr/>
            </a:pPr>
            <a:r>
              <a:rPr lang="mr-IN" sz="1050" dirty="0">
                <a:solidFill>
                  <a:schemeClr val="bg1"/>
                </a:solidFill>
                <a:latin typeface="Courier New"/>
                <a:cs typeface="Courier New"/>
              </a:rPr>
              <a:t>  32 18 31 -33</a:t>
            </a:r>
          </a:p>
          <a:p>
            <a:pPr eaLnBrk="1" hangingPunct="1">
              <a:defRPr/>
            </a:pPr>
            <a:r>
              <a:rPr lang="mr-IN" sz="1050" dirty="0">
                <a:solidFill>
                  <a:schemeClr val="bg1"/>
                </a:solidFill>
                <a:latin typeface="Courier New"/>
                <a:cs typeface="Courier New"/>
              </a:rPr>
              <a:t>  33 32 -34</a:t>
            </a:r>
          </a:p>
          <a:p>
            <a:pPr eaLnBrk="1" hangingPunct="1">
              <a:defRPr/>
            </a:pPr>
            <a:r>
              <a:rPr lang="mr-IN" sz="1050" dirty="0">
                <a:solidFill>
                  <a:schemeClr val="bg1"/>
                </a:solidFill>
                <a:latin typeface="Courier New"/>
                <a:cs typeface="Courier New"/>
              </a:rPr>
              <a:t>  34 33 -35</a:t>
            </a:r>
          </a:p>
          <a:p>
            <a:pPr eaLnBrk="1" hangingPunct="1">
              <a:defRPr/>
            </a:pPr>
            <a:r>
              <a:rPr lang="mr-IN" sz="1050" dirty="0">
                <a:solidFill>
                  <a:schemeClr val="bg1"/>
                </a:solidFill>
                <a:latin typeface="Courier New"/>
                <a:cs typeface="Courier New"/>
              </a:rPr>
              <a:t>  35 34 -36</a:t>
            </a:r>
          </a:p>
          <a:p>
            <a:pPr eaLnBrk="1" hangingPunct="1">
              <a:defRPr/>
            </a:pPr>
            <a:r>
              <a:rPr lang="mr-IN" sz="1050" dirty="0">
                <a:solidFill>
                  <a:schemeClr val="bg1"/>
                </a:solidFill>
                <a:latin typeface="Courier New"/>
                <a:cs typeface="Courier New"/>
              </a:rPr>
              <a:t>  36 35 -37</a:t>
            </a:r>
          </a:p>
          <a:p>
            <a:pPr eaLnBrk="1" hangingPunct="1">
              <a:defRPr/>
            </a:pPr>
            <a:r>
              <a:rPr lang="mr-IN" sz="1050" dirty="0">
                <a:solidFill>
                  <a:schemeClr val="bg1"/>
                </a:solidFill>
                <a:latin typeface="Courier New"/>
                <a:cs typeface="Courier New"/>
              </a:rPr>
              <a:t>  37 36 -38</a:t>
            </a:r>
          </a:p>
          <a:p>
            <a:pPr eaLnBrk="1" hangingPunct="1">
              <a:defRPr/>
            </a:pPr>
            <a:r>
              <a:rPr lang="mr-IN" sz="1050" dirty="0">
                <a:solidFill>
                  <a:schemeClr val="bg1"/>
                </a:solidFill>
                <a:latin typeface="Courier New"/>
                <a:cs typeface="Courier New"/>
              </a:rPr>
              <a:t>  38 37</a:t>
            </a:r>
          </a:p>
          <a:p>
            <a:pPr eaLnBrk="1" hangingPunct="1">
              <a:defRPr/>
            </a:pPr>
            <a:r>
              <a:rPr lang="mr-IN" sz="1050" dirty="0">
                <a:solidFill>
                  <a:schemeClr val="bg1"/>
                </a:solidFill>
                <a:latin typeface="Courier New"/>
                <a:cs typeface="Courier New"/>
              </a:rPr>
              <a:t>END CONNECTIONDATA</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BEGIN PERIOD 1</a:t>
            </a:r>
          </a:p>
          <a:p>
            <a:pPr eaLnBrk="1" hangingPunct="1">
              <a:defRPr/>
            </a:pPr>
            <a:r>
              <a:rPr lang="mr-IN" sz="1050" dirty="0">
                <a:solidFill>
                  <a:schemeClr val="bg1"/>
                </a:solidFill>
                <a:latin typeface="Courier New"/>
                <a:cs typeface="Courier New"/>
              </a:rPr>
              <a:t>  1 INFLOW   86400.000</a:t>
            </a:r>
          </a:p>
          <a:p>
            <a:pPr eaLnBrk="1" hangingPunct="1">
              <a:defRPr/>
            </a:pPr>
            <a:r>
              <a:rPr lang="mr-IN" sz="1050" dirty="0">
                <a:solidFill>
                  <a:schemeClr val="bg1"/>
                </a:solidFill>
                <a:latin typeface="Courier New"/>
                <a:cs typeface="Courier New"/>
              </a:rPr>
              <a:t>END PERIOD</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BEGIN PERIOD 2</a:t>
            </a:r>
          </a:p>
          <a:p>
            <a:pPr eaLnBrk="1" hangingPunct="1">
              <a:defRPr/>
            </a:pPr>
            <a:r>
              <a:rPr lang="mr-IN" sz="1050" dirty="0">
                <a:solidFill>
                  <a:schemeClr val="bg1"/>
                </a:solidFill>
                <a:latin typeface="Courier New"/>
                <a:cs typeface="Courier New"/>
              </a:rPr>
              <a:t>  1 INFLOW   95040.</a:t>
            </a:r>
          </a:p>
          <a:p>
            <a:pPr eaLnBrk="1" hangingPunct="1">
              <a:defRPr/>
            </a:pPr>
            <a:r>
              <a:rPr lang="mr-IN" sz="1050" dirty="0">
                <a:solidFill>
                  <a:schemeClr val="bg1"/>
                </a:solidFill>
                <a:latin typeface="Courier New"/>
                <a:cs typeface="Courier New"/>
              </a:rPr>
              <a:t>END PERIOD</a:t>
            </a:r>
            <a:endParaRPr lang="en-US" sz="1050" dirty="0">
              <a:solidFill>
                <a:schemeClr val="bg1"/>
              </a:solidFill>
              <a:latin typeface="Courier New" charset="0"/>
            </a:endParaRPr>
          </a:p>
        </p:txBody>
      </p:sp>
      <p:pic>
        <p:nvPicPr>
          <p:cNvPr id="3" name="Picture 2">
            <a:extLst>
              <a:ext uri="{FF2B5EF4-FFF2-40B4-BE49-F238E27FC236}">
                <a16:creationId xmlns:a16="http://schemas.microsoft.com/office/drawing/2014/main" id="{2BA57AFD-918F-BC63-D01F-BAD3CD66587D}"/>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3193388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Output</a:t>
            </a:r>
          </a:p>
        </p:txBody>
      </p:sp>
      <p:sp>
        <p:nvSpPr>
          <p:cNvPr id="9218"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547842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000" dirty="0">
                <a:solidFill>
                  <a:schemeClr val="bg1"/>
                </a:solidFill>
                <a:latin typeface="Courier New"/>
                <a:cs typeface="Courier New"/>
              </a:rPr>
              <a:t> SFR-1 BUDGET FOR ENTIRE MODEL AT END OF TIME STEP    1, STRESS PERIOD   1</a:t>
            </a:r>
          </a:p>
          <a:p>
            <a:pPr eaLnBrk="1" hangingPunct="1">
              <a:defRPr/>
            </a:pPr>
            <a:r>
              <a:rPr lang="mr-IN" sz="1000" dirty="0">
                <a:solidFill>
                  <a:schemeClr val="bg1"/>
                </a:solidFill>
                <a:latin typeface="Courier New"/>
                <a:cs typeface="Courier New"/>
              </a:rPr>
              <a:t>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CUMULATIVE SFR-1      L**3       RATES FOR THIS TIME STEP      L**3/T</a:t>
            </a:r>
          </a:p>
          <a:p>
            <a:pPr eaLnBrk="1" hangingPunct="1">
              <a:defRPr/>
            </a:pPr>
            <a:r>
              <a:rPr lang="mr-IN" sz="1000" dirty="0">
                <a:solidFill>
                  <a:schemeClr val="bg1"/>
                </a:solidFill>
                <a:latin typeface="Courier New"/>
                <a:cs typeface="Courier New"/>
              </a:rPr>
              <a:t>     ------------------                 ------------------------</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IN:</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EXT-INFLOW =   394416000.0000            EXT-INFLOW =       86400.0000</a:t>
            </a:r>
          </a:p>
          <a:p>
            <a:pPr eaLnBrk="1" hangingPunct="1">
              <a:defRPr/>
            </a:pPr>
            <a:r>
              <a:rPr lang="mr-IN" sz="1000" dirty="0">
                <a:solidFill>
                  <a:schemeClr val="bg1"/>
                </a:solidFill>
                <a:latin typeface="Courier New"/>
                <a:cs typeface="Courier New"/>
              </a:rPr>
              <a:t>            FROM-MVR =  1229229296.0636              FROM-MVR =      269272.5731</a:t>
            </a:r>
          </a:p>
          <a:p>
            <a:pPr eaLnBrk="1" hangingPunct="1">
              <a:defRPr/>
            </a:pPr>
            <a:r>
              <a:rPr lang="mr-IN" sz="1000" dirty="0">
                <a:solidFill>
                  <a:schemeClr val="bg1"/>
                </a:solidFill>
                <a:latin typeface="Courier New"/>
                <a:cs typeface="Courier New"/>
              </a:rPr>
              <a:t>            RAINFALL =           0.0000              RAINFALL =           0.0000</a:t>
            </a:r>
          </a:p>
          <a:p>
            <a:pPr eaLnBrk="1" hangingPunct="1">
              <a:defRPr/>
            </a:pPr>
            <a:r>
              <a:rPr lang="mr-IN" sz="1000" dirty="0">
                <a:solidFill>
                  <a:schemeClr val="bg1"/>
                </a:solidFill>
                <a:latin typeface="Courier New"/>
                <a:cs typeface="Courier New"/>
              </a:rPr>
              <a:t>              RUNOFF =           0.0000                RUNOFF =           0.0000</a:t>
            </a:r>
          </a:p>
          <a:p>
            <a:pPr eaLnBrk="1" hangingPunct="1">
              <a:defRPr/>
            </a:pPr>
            <a:r>
              <a:rPr lang="mr-IN" sz="1000" dirty="0">
                <a:solidFill>
                  <a:schemeClr val="bg1"/>
                </a:solidFill>
                <a:latin typeface="Courier New"/>
                <a:cs typeface="Courier New"/>
              </a:rPr>
              <a:t>                 GWF =  1083367995.0924                   GWF =      237320.4809</a:t>
            </a:r>
          </a:p>
          <a:p>
            <a:pPr eaLnBrk="1" hangingPunct="1">
              <a:defRPr/>
            </a:pPr>
            <a:r>
              <a:rPr lang="mr-IN" sz="1000" dirty="0">
                <a:solidFill>
                  <a:schemeClr val="bg1"/>
                </a:solidFill>
                <a:latin typeface="Courier New"/>
                <a:cs typeface="Courier New"/>
              </a:rPr>
              <a:t>         EVAPORATION =           0.0000           EVAPORATION =           0.0000</a:t>
            </a:r>
          </a:p>
          <a:p>
            <a:pPr eaLnBrk="1" hangingPunct="1">
              <a:defRPr/>
            </a:pPr>
            <a:r>
              <a:rPr lang="mr-IN" sz="1000" dirty="0">
                <a:solidFill>
                  <a:schemeClr val="bg1"/>
                </a:solidFill>
                <a:latin typeface="Courier New"/>
                <a:cs typeface="Courier New"/>
              </a:rPr>
              <a:t>         EXT-OUTFLOW =           0.0000           EXT-OUTFLOW =           0.0000</a:t>
            </a:r>
          </a:p>
          <a:p>
            <a:pPr eaLnBrk="1" hangingPunct="1">
              <a:defRPr/>
            </a:pPr>
            <a:r>
              <a:rPr lang="mr-IN" sz="1000" dirty="0">
                <a:solidFill>
                  <a:schemeClr val="bg1"/>
                </a:solidFill>
                <a:latin typeface="Courier New"/>
                <a:cs typeface="Courier New"/>
              </a:rPr>
              <a:t>              TO-MVR =           0.0000                TO-MVR =           0.0000</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IN =  2707013291.1560              TOTAL IN =      592993.0539</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OUT:                                     OUT:</a:t>
            </a:r>
          </a:p>
          <a:p>
            <a:pPr eaLnBrk="1" hangingPunct="1">
              <a:defRPr/>
            </a:pPr>
            <a:r>
              <a:rPr lang="mr-IN" sz="1000" dirty="0">
                <a:solidFill>
                  <a:schemeClr val="bg1"/>
                </a:solidFill>
                <a:latin typeface="Courier New"/>
                <a:cs typeface="Courier New"/>
              </a:rPr>
              <a:t>          ----                                     ----</a:t>
            </a:r>
          </a:p>
          <a:p>
            <a:pPr eaLnBrk="1" hangingPunct="1">
              <a:defRPr/>
            </a:pPr>
            <a:r>
              <a:rPr lang="mr-IN" sz="1000" dirty="0">
                <a:solidFill>
                  <a:schemeClr val="bg1"/>
                </a:solidFill>
                <a:latin typeface="Courier New"/>
                <a:cs typeface="Courier New"/>
              </a:rPr>
              <a:t>          EXT-INFLOW =           0.0000            EXT-INFLOW =           0.0000</a:t>
            </a:r>
          </a:p>
          <a:p>
            <a:pPr eaLnBrk="1" hangingPunct="1">
              <a:defRPr/>
            </a:pPr>
            <a:r>
              <a:rPr lang="mr-IN" sz="1000" dirty="0">
                <a:solidFill>
                  <a:schemeClr val="bg1"/>
                </a:solidFill>
                <a:latin typeface="Courier New"/>
                <a:cs typeface="Courier New"/>
              </a:rPr>
              <a:t>            FROM-MVR =           0.0000              FROM-MVR =           0.0000</a:t>
            </a:r>
          </a:p>
          <a:p>
            <a:pPr eaLnBrk="1" hangingPunct="1">
              <a:defRPr/>
            </a:pPr>
            <a:r>
              <a:rPr lang="mr-IN" sz="1000" dirty="0">
                <a:solidFill>
                  <a:schemeClr val="bg1"/>
                </a:solidFill>
                <a:latin typeface="Courier New"/>
                <a:cs typeface="Courier New"/>
              </a:rPr>
              <a:t>            RAINFALL =           0.0000              RAINFALL =           0.0000</a:t>
            </a:r>
          </a:p>
          <a:p>
            <a:pPr eaLnBrk="1" hangingPunct="1">
              <a:defRPr/>
            </a:pPr>
            <a:r>
              <a:rPr lang="mr-IN" sz="1000" dirty="0">
                <a:solidFill>
                  <a:schemeClr val="bg1"/>
                </a:solidFill>
                <a:latin typeface="Courier New"/>
                <a:cs typeface="Courier New"/>
              </a:rPr>
              <a:t>              RUNOFF =           0.0000                RUNOFF =           0.0000</a:t>
            </a:r>
          </a:p>
          <a:p>
            <a:pPr eaLnBrk="1" hangingPunct="1">
              <a:defRPr/>
            </a:pPr>
            <a:r>
              <a:rPr lang="mr-IN" sz="1000" dirty="0">
                <a:solidFill>
                  <a:schemeClr val="bg1"/>
                </a:solidFill>
                <a:latin typeface="Courier New"/>
                <a:cs typeface="Courier New"/>
              </a:rPr>
              <a:t>                 GWF =   973384747.4528                   GWF =      213227.7650</a:t>
            </a:r>
          </a:p>
          <a:p>
            <a:pPr eaLnBrk="1" hangingPunct="1">
              <a:defRPr/>
            </a:pPr>
            <a:r>
              <a:rPr lang="mr-IN" sz="1000" dirty="0">
                <a:solidFill>
                  <a:schemeClr val="bg1"/>
                </a:solidFill>
                <a:latin typeface="Courier New"/>
                <a:cs typeface="Courier New"/>
              </a:rPr>
              <a:t>         EVAPORATION =           0.0000           EVAPORATION =           0.0000</a:t>
            </a:r>
          </a:p>
          <a:p>
            <a:pPr eaLnBrk="1" hangingPunct="1">
              <a:defRPr/>
            </a:pPr>
            <a:r>
              <a:rPr lang="mr-IN" sz="1000" dirty="0">
                <a:solidFill>
                  <a:schemeClr val="bg1"/>
                </a:solidFill>
                <a:latin typeface="Courier New"/>
                <a:cs typeface="Courier New"/>
              </a:rPr>
              <a:t>         EXT-OUTFLOW =   860196997.5266           EXT-OUTFLOW =      188433.0772</a:t>
            </a:r>
          </a:p>
          <a:p>
            <a:pPr eaLnBrk="1" hangingPunct="1">
              <a:defRPr/>
            </a:pPr>
            <a:r>
              <a:rPr lang="mr-IN" sz="1000" dirty="0">
                <a:solidFill>
                  <a:schemeClr val="bg1"/>
                </a:solidFill>
                <a:latin typeface="Courier New"/>
                <a:cs typeface="Courier New"/>
              </a:rPr>
              <a:t>              TO-MVR =   873431546.1767                TO-MVR =      191332.2116</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TOTAL OUT =  2707013291.1560             TOTAL OUT =      592993.0539</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IN - OUT =           0.0000              IN - OUT =           0.0000</a:t>
            </a:r>
          </a:p>
          <a:p>
            <a:pPr eaLnBrk="1" hangingPunct="1">
              <a:defRPr/>
            </a:pPr>
            <a:endParaRPr lang="mr-IN" sz="1000" dirty="0">
              <a:solidFill>
                <a:schemeClr val="bg1"/>
              </a:solidFill>
              <a:latin typeface="Courier New"/>
              <a:cs typeface="Courier New"/>
            </a:endParaRPr>
          </a:p>
          <a:p>
            <a:pPr eaLnBrk="1" hangingPunct="1">
              <a:defRPr/>
            </a:pPr>
            <a:r>
              <a:rPr lang="mr-IN" sz="1000" dirty="0">
                <a:solidFill>
                  <a:schemeClr val="bg1"/>
                </a:solidFill>
                <a:latin typeface="Courier New"/>
                <a:cs typeface="Courier New"/>
              </a:rPr>
              <a:t> PERCENT DISCREPANCY =           0.00     PERCENT DISCREPANCY =           0.00</a:t>
            </a:r>
            <a:endParaRPr lang="en-US" sz="1000" dirty="0">
              <a:solidFill>
                <a:schemeClr val="bg1"/>
              </a:solidFill>
              <a:latin typeface="Courier New"/>
              <a:cs typeface="Courier New"/>
            </a:endParaRPr>
          </a:p>
        </p:txBody>
      </p:sp>
      <p:pic>
        <p:nvPicPr>
          <p:cNvPr id="3" name="Picture 2">
            <a:extLst>
              <a:ext uri="{FF2B5EF4-FFF2-40B4-BE49-F238E27FC236}">
                <a16:creationId xmlns:a16="http://schemas.microsoft.com/office/drawing/2014/main" id="{4A2A99D8-6940-8EE9-12A1-2F2F22A9747D}"/>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330305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SFR Package Output </a:t>
            </a:r>
            <a:r>
              <a:rPr lang="mr-IN" dirty="0"/>
              <a:t>–</a:t>
            </a:r>
            <a:r>
              <a:rPr lang="en-US" dirty="0"/>
              <a:t> cont.</a:t>
            </a:r>
          </a:p>
        </p:txBody>
      </p:sp>
      <p:sp>
        <p:nvSpPr>
          <p:cNvPr id="9218"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7"/>
            <a:ext cx="8382000" cy="538609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800" dirty="0">
                <a:solidFill>
                  <a:schemeClr val="bg1"/>
                </a:solidFill>
                <a:latin typeface="Courier New"/>
                <a:cs typeface="Courier New"/>
              </a:rPr>
              <a:t> SFR (SFR-1) STAGE   PERIOD      1   STEP        1</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REACH  REACH                  REACH      REACH      REACH       GWF      STREAMBED   STREAMBED  </a:t>
            </a:r>
          </a:p>
          <a:p>
            <a:pPr eaLnBrk="1" hangingPunct="1">
              <a:defRPr/>
            </a:pPr>
            <a:r>
              <a:rPr lang="en-US" sz="800" dirty="0">
                <a:solidFill>
                  <a:schemeClr val="bg1"/>
                </a:solidFill>
                <a:latin typeface="Courier New"/>
                <a:cs typeface="Courier New"/>
              </a:rPr>
              <a:t>  NO.   (LAYER,ROW,COLUMN)     STAGE      DEPTH      WIDTH      HEAD     CONDUCTANCE  GRADIENT   </a:t>
            </a:r>
          </a:p>
          <a:p>
            <a:pPr eaLnBrk="1" hangingPunct="1">
              <a:defRPr/>
            </a:pPr>
            <a:r>
              <a:rPr lang="en-US" sz="800" dirty="0">
                <a:solidFill>
                  <a:schemeClr val="bg1"/>
                </a:solidFill>
                <a:latin typeface="Courier New"/>
                <a:cs typeface="Courier New"/>
              </a:rPr>
              <a:t> ------------------------------------------------------------------------------------------------</a:t>
            </a:r>
          </a:p>
          <a:p>
            <a:pPr eaLnBrk="1" hangingPunct="1">
              <a:defRPr/>
            </a:pPr>
            <a:r>
              <a:rPr lang="en-US" sz="800" dirty="0">
                <a:solidFill>
                  <a:schemeClr val="bg1"/>
                </a:solidFill>
                <a:latin typeface="Courier New"/>
                <a:cs typeface="Courier New"/>
              </a:rPr>
              <a:t>      1 (1,1,23)              48.87     0.2330      5.000      48.81      0.2000E+06  0.5916E-01 </a:t>
            </a:r>
          </a:p>
          <a:p>
            <a:pPr eaLnBrk="1" hangingPunct="1">
              <a:defRPr/>
            </a:pPr>
            <a:r>
              <a:rPr lang="en-US" sz="800" dirty="0">
                <a:solidFill>
                  <a:schemeClr val="bg1"/>
                </a:solidFill>
                <a:latin typeface="Courier New"/>
                <a:cs typeface="Courier New"/>
              </a:rPr>
              <a:t>      2 (1,2,23)              48.31     0.2158      5.000      48.23      0.1000E+06  0.7507E-01 </a:t>
            </a:r>
          </a:p>
          <a:p>
            <a:pPr eaLnBrk="1" hangingPunct="1">
              <a:defRPr/>
            </a:pPr>
            <a:r>
              <a:rPr lang="en-US" sz="800" dirty="0">
                <a:solidFill>
                  <a:schemeClr val="bg1"/>
                </a:solidFill>
                <a:latin typeface="Courier New"/>
                <a:cs typeface="Courier New"/>
              </a:rPr>
              <a:t>      3 (1,2,22)              47.79     0.2398      5.000      47.96      0.2000E+06 -0.1737     </a:t>
            </a:r>
          </a:p>
          <a:p>
            <a:pPr eaLnBrk="1" hangingPunct="1">
              <a:defRPr/>
            </a:pPr>
            <a:r>
              <a:rPr lang="mr-IN" sz="800" dirty="0">
                <a:solidFill>
                  <a:schemeClr val="bg1"/>
                </a:solidFill>
                <a:latin typeface="Courier New"/>
                <a:cs typeface="Courier New"/>
              </a:rPr>
              <a:t> </a:t>
            </a:r>
            <a:r>
              <a:rPr lang="en-US" sz="800" dirty="0">
                <a:solidFill>
                  <a:schemeClr val="bg1"/>
                </a:solidFill>
                <a:latin typeface="Courier New"/>
                <a:cs typeface="Courier New"/>
              </a:rPr>
              <a:t>     </a:t>
            </a:r>
            <a:r>
              <a:rPr lang="mr-IN" sz="800" dirty="0">
                <a:solidFill>
                  <a:schemeClr val="bg1"/>
                </a:solidFill>
                <a:latin typeface="Courier New"/>
                <a:cs typeface="Courier New"/>
              </a:rPr>
              <a:t>4 (1,3,21)              47.11     0.2953      5.000      47.29      0.2000E+06 -0.1767     </a:t>
            </a:r>
          </a:p>
          <a:p>
            <a:pPr eaLnBrk="1" hangingPunct="1">
              <a:defRPr/>
            </a:pPr>
            <a:r>
              <a:rPr lang="mr-IN" sz="800" dirty="0">
                <a:solidFill>
                  <a:schemeClr val="bg1"/>
                </a:solidFill>
                <a:latin typeface="Courier New"/>
                <a:cs typeface="Courier New"/>
              </a:rPr>
              <a:t>      5 (1,4,20)              46.43     0.3415      5.000      46.58      0.2000E+06 -0.1506     </a:t>
            </a:r>
          </a:p>
          <a:p>
            <a:pPr eaLnBrk="1" hangingPunct="1">
              <a:defRPr/>
            </a:pPr>
            <a:r>
              <a:rPr lang="mr-IN" sz="800" dirty="0">
                <a:solidFill>
                  <a:schemeClr val="bg1"/>
                </a:solidFill>
                <a:latin typeface="Courier New"/>
                <a:cs typeface="Courier New"/>
              </a:rPr>
              <a:t>      6 (1,5,20)              45.74     0.3767      5.000      45.86      0.2000E+06 -0.1203 </a:t>
            </a:r>
            <a:endParaRPr lang="en-US" sz="800" dirty="0">
              <a:solidFill>
                <a:schemeClr val="bg1"/>
              </a:solidFill>
              <a:latin typeface="Courier New"/>
              <a:cs typeface="Courier New"/>
            </a:endParaRPr>
          </a:p>
          <a:p>
            <a:pPr eaLnBrk="1" hangingPunct="1">
              <a:defRPr/>
            </a:pPr>
            <a:endParaRPr lang="en-US" sz="1000" dirty="0">
              <a:solidFill>
                <a:schemeClr val="bg1"/>
              </a:solidFill>
              <a:latin typeface="Courier New" charset="0"/>
            </a:endParaRPr>
          </a:p>
          <a:p>
            <a:pPr eaLnBrk="1" hangingPunct="1">
              <a:defRPr/>
            </a:pPr>
            <a:r>
              <a:rPr lang="en-US" sz="1000" dirty="0">
                <a:solidFill>
                  <a:schemeClr val="bg1"/>
                </a:solidFill>
                <a:latin typeface="Courier New" charset="0"/>
              </a:rPr>
              <a:t>--- DELETED OUTPUT ---</a:t>
            </a:r>
          </a:p>
          <a:p>
            <a:pPr eaLnBrk="1" hangingPunct="1">
              <a:defRPr/>
            </a:pPr>
            <a:endParaRPr lang="en-US" sz="1000" dirty="0">
              <a:solidFill>
                <a:schemeClr val="bg1"/>
              </a:solidFill>
              <a:latin typeface="Courier New"/>
              <a:cs typeface="Courier New"/>
            </a:endParaRPr>
          </a:p>
          <a:p>
            <a:pPr eaLnBrk="1" hangingPunct="1">
              <a:defRPr/>
            </a:pPr>
            <a:r>
              <a:rPr lang="en-US" sz="800" dirty="0">
                <a:solidFill>
                  <a:schemeClr val="bg1"/>
                </a:solidFill>
                <a:latin typeface="Courier New"/>
                <a:cs typeface="Courier New"/>
              </a:rPr>
              <a:t>    </a:t>
            </a:r>
            <a:r>
              <a:rPr lang="mr-IN" sz="800" dirty="0">
                <a:solidFill>
                  <a:schemeClr val="bg1"/>
                </a:solidFill>
                <a:latin typeface="Courier New"/>
                <a:cs typeface="Courier New"/>
              </a:rPr>
              <a:t> 33 (1,30,15)             32.93     0.3870      5.000      32.91      0.2000E+06  0.2451E-01 </a:t>
            </a:r>
          </a:p>
          <a:p>
            <a:pPr eaLnBrk="1" hangingPunct="1">
              <a:defRPr/>
            </a:pPr>
            <a:r>
              <a:rPr lang="mr-IN" sz="800" dirty="0">
                <a:solidFill>
                  <a:schemeClr val="bg1"/>
                </a:solidFill>
                <a:latin typeface="Courier New"/>
                <a:cs typeface="Courier New"/>
              </a:rPr>
              <a:t>     34 (1,31,15)             31.95     0.3823      5.000      31.93      0.2000E+06  0.1949E-01 </a:t>
            </a:r>
          </a:p>
          <a:p>
            <a:pPr eaLnBrk="1" hangingPunct="1">
              <a:defRPr/>
            </a:pPr>
            <a:r>
              <a:rPr lang="mr-IN" sz="800" dirty="0">
                <a:solidFill>
                  <a:schemeClr val="bg1"/>
                </a:solidFill>
                <a:latin typeface="Courier New"/>
                <a:cs typeface="Courier New"/>
              </a:rPr>
              <a:t>     35 (1,32,15)             30.98     0.3778      5.000      30.96      0.2000E+06  0.2165E-01 </a:t>
            </a:r>
            <a:endParaRPr lang="en-US" sz="800" dirty="0">
              <a:solidFill>
                <a:schemeClr val="bg1"/>
              </a:solidFill>
              <a:latin typeface="Courier New"/>
              <a:cs typeface="Courier New"/>
            </a:endParaRPr>
          </a:p>
          <a:p>
            <a:pPr eaLnBrk="1" hangingPunct="1">
              <a:defRPr/>
            </a:pPr>
            <a:r>
              <a:rPr lang="en-US" sz="800" dirty="0">
                <a:solidFill>
                  <a:schemeClr val="bg1"/>
                </a:solidFill>
                <a:latin typeface="Courier New"/>
                <a:cs typeface="Courier New"/>
              </a:rPr>
              <a:t>     36 (1,33,15)             30.00     0.3724      5.000      29.97      0.2000E+06  0.2780E-01 </a:t>
            </a:r>
          </a:p>
          <a:p>
            <a:pPr eaLnBrk="1" hangingPunct="1">
              <a:defRPr/>
            </a:pPr>
            <a:r>
              <a:rPr lang="en-US" sz="800" dirty="0">
                <a:solidFill>
                  <a:schemeClr val="bg1"/>
                </a:solidFill>
                <a:latin typeface="Courier New"/>
                <a:cs typeface="Courier New"/>
              </a:rPr>
              <a:t>     37 (1,34,15)             29.02     0.3657      5.000      28.99      0.2000E+06  0.3262E-01 </a:t>
            </a:r>
          </a:p>
          <a:p>
            <a:pPr eaLnBrk="1" hangingPunct="1">
              <a:defRPr/>
            </a:pPr>
            <a:r>
              <a:rPr lang="en-US" sz="800" dirty="0">
                <a:solidFill>
                  <a:schemeClr val="bg1"/>
                </a:solidFill>
                <a:latin typeface="Courier New"/>
                <a:cs typeface="Courier New"/>
              </a:rPr>
              <a:t>     38 (1,35,15)             28.04     0.3590      5.000      28.02      0.2000E+06  0.2771E-01 </a:t>
            </a: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r>
              <a:rPr lang="en-US" sz="800" dirty="0">
                <a:solidFill>
                  <a:schemeClr val="bg1"/>
                </a:solidFill>
                <a:latin typeface="Courier New"/>
                <a:cs typeface="Courier New"/>
              </a:rPr>
              <a:t> SFR (SFR-1) FLOWS   PERIOD      1   STEP        1</a:t>
            </a:r>
          </a:p>
          <a:p>
            <a:pPr eaLnBrk="1" hangingPunct="1">
              <a:defRPr/>
            </a:pPr>
            <a:r>
              <a:rPr lang="en-US" sz="800" dirty="0">
                <a:solidFill>
                  <a:schemeClr val="bg1"/>
                </a:solidFill>
                <a:latin typeface="Courier New"/>
                <a:cs typeface="Courier New"/>
              </a:rPr>
              <a:t> </a:t>
            </a:r>
            <a:r>
              <a:rPr lang="en-US" sz="600" dirty="0">
                <a:solidFill>
                  <a:schemeClr val="bg1"/>
                </a:solidFill>
                <a:latin typeface="Courier New"/>
                <a:cs typeface="Courier New"/>
              </a:rPr>
              <a:t>----------------------------------------------------------------------------------------------------------------------------------------------------------------------------</a:t>
            </a:r>
          </a:p>
          <a:p>
            <a:pPr eaLnBrk="1" hangingPunct="1">
              <a:defRPr/>
            </a:pPr>
            <a:r>
              <a:rPr lang="en-US" sz="600" dirty="0">
                <a:solidFill>
                  <a:schemeClr val="bg1"/>
                </a:solidFill>
                <a:latin typeface="Courier New"/>
                <a:cs typeface="Courier New"/>
              </a:rPr>
              <a:t> REACH  REACH                 EXTERNAL      REACH       REACH       REACH       REACH       REACH       REACH       REACH     EXTERNAL      REACH       REACH      PERCENT   </a:t>
            </a:r>
          </a:p>
          <a:p>
            <a:pPr eaLnBrk="1" hangingPunct="1">
              <a:defRPr/>
            </a:pPr>
            <a:r>
              <a:rPr lang="en-US" sz="600" dirty="0">
                <a:solidFill>
                  <a:schemeClr val="bg1"/>
                </a:solidFill>
                <a:latin typeface="Courier New"/>
                <a:cs typeface="Courier New"/>
              </a:rPr>
              <a:t>  NO.   (LAYER,ROW,COLUMN)     INFLOW      INFLOW     FROM MVR    RAINFALL     RUNOFF      LEAKAGE   EVAPORATION   OUTFLOW     OUTFLOW     TO MVR     IN - OUT   DIFFERENCE  </a:t>
            </a:r>
          </a:p>
          <a:p>
            <a:pPr eaLnBrk="1" hangingPunct="1">
              <a:defRPr/>
            </a:pPr>
            <a:r>
              <a:rPr lang="en-US" sz="600" dirty="0">
                <a:solidFill>
                  <a:schemeClr val="bg1"/>
                </a:solidFill>
                <a:latin typeface="Courier New"/>
                <a:cs typeface="Courier New"/>
              </a:rPr>
              <a:t> ----------------------------------------------------------------------------------------------------------------------------------------------------------------------------</a:t>
            </a:r>
          </a:p>
          <a:p>
            <a:pPr eaLnBrk="1" hangingPunct="1">
              <a:defRPr/>
            </a:pPr>
            <a:r>
              <a:rPr lang="en-US" sz="600" dirty="0">
                <a:solidFill>
                  <a:schemeClr val="bg1"/>
                </a:solidFill>
                <a:latin typeface="Courier New"/>
                <a:cs typeface="Courier New"/>
              </a:rPr>
              <a:t>      1 (1,1,23)              0.8640E+05   0.000       0.000       0.000       0.000     -0.1183E+05   0.000     -0.7457E+05   0.000       0.000       0.000       0.000     </a:t>
            </a:r>
          </a:p>
          <a:p>
            <a:pPr eaLnBrk="1" hangingPunct="1">
              <a:defRPr/>
            </a:pPr>
            <a:r>
              <a:rPr lang="en-US" sz="600" dirty="0">
                <a:solidFill>
                  <a:schemeClr val="bg1"/>
                </a:solidFill>
                <a:latin typeface="Courier New"/>
                <a:cs typeface="Courier New"/>
              </a:rPr>
              <a:t>      2 (1,2,23)               0.000      0.7457E+05   0.000       0.000       0.000      -7507.       0.000     -0.6706E+05   0.000       0.000       0.000       0.000     </a:t>
            </a:r>
          </a:p>
          <a:p>
            <a:pPr eaLnBrk="1" hangingPunct="1">
              <a:defRPr/>
            </a:pPr>
            <a:r>
              <a:rPr lang="en-US" sz="600" dirty="0">
                <a:solidFill>
                  <a:schemeClr val="bg1"/>
                </a:solidFill>
                <a:latin typeface="Courier New"/>
                <a:cs typeface="Courier New"/>
              </a:rPr>
              <a:t>      3 (1,2,22)               0.000      0.6706E+05   0.000       0.000       0.000      0.3475E+05   0.000     -0.1018E+06   0.000       0.000       0.000       0.000     </a:t>
            </a:r>
          </a:p>
          <a:p>
            <a:pPr eaLnBrk="1" hangingPunct="1">
              <a:defRPr/>
            </a:pPr>
            <a:r>
              <a:rPr lang="en-US" sz="600" dirty="0">
                <a:solidFill>
                  <a:schemeClr val="bg1"/>
                </a:solidFill>
                <a:latin typeface="Courier New"/>
                <a:cs typeface="Courier New"/>
              </a:rPr>
              <a:t>      4 (1,3,21)               0.000      0.1018E+06   0.000       0.000       0.000      0.3534E+05   0.000     -0.1371E+06   0.000       0.000       0.000       0.000         </a:t>
            </a:r>
          </a:p>
          <a:p>
            <a:pPr eaLnBrk="1" hangingPunct="1">
              <a:defRPr/>
            </a:pPr>
            <a:r>
              <a:rPr lang="mr-IN" sz="600" dirty="0">
                <a:solidFill>
                  <a:schemeClr val="bg1"/>
                </a:solidFill>
                <a:latin typeface="Courier New"/>
                <a:cs typeface="Courier New"/>
              </a:rPr>
              <a:t> </a:t>
            </a:r>
            <a:r>
              <a:rPr lang="en-US" sz="600" dirty="0">
                <a:solidFill>
                  <a:schemeClr val="bg1"/>
                </a:solidFill>
                <a:latin typeface="Courier New"/>
                <a:cs typeface="Courier New"/>
              </a:rPr>
              <a:t>     </a:t>
            </a:r>
            <a:r>
              <a:rPr lang="mr-IN" sz="600" dirty="0">
                <a:solidFill>
                  <a:schemeClr val="bg1"/>
                </a:solidFill>
                <a:latin typeface="Courier New"/>
                <a:cs typeface="Courier New"/>
              </a:rPr>
              <a:t>5 (1,4,20)               0.000      0.1371E+06   0.000       0.000       0.000      0.3013E+05   0.000     -0.1673E+06   0.000       0.000       0.000       0.000     </a:t>
            </a:r>
          </a:p>
          <a:p>
            <a:pPr eaLnBrk="1" hangingPunct="1">
              <a:defRPr/>
            </a:pPr>
            <a:r>
              <a:rPr lang="mr-IN" sz="600" dirty="0">
                <a:solidFill>
                  <a:schemeClr val="bg1"/>
                </a:solidFill>
                <a:latin typeface="Courier New"/>
                <a:cs typeface="Courier New"/>
              </a:rPr>
              <a:t>      6 (1,5,20)               0.000      0.1673E+06   0.000       0.000       0.000      0.2406E+05   0.000       0.000     -0.8168E-02 -0.1913E+06   0.000       0.000</a:t>
            </a:r>
            <a:endParaRPr lang="en-US" sz="600" dirty="0">
              <a:solidFill>
                <a:schemeClr val="bg1"/>
              </a:solidFill>
              <a:latin typeface="Courier New"/>
              <a:cs typeface="Courier New"/>
            </a:endParaRPr>
          </a:p>
          <a:p>
            <a:pPr eaLnBrk="1" hangingPunct="1">
              <a:defRPr/>
            </a:pPr>
            <a:r>
              <a:rPr lang="mr-IN" sz="600" dirty="0">
                <a:solidFill>
                  <a:schemeClr val="bg1"/>
                </a:solidFill>
                <a:latin typeface="Courier New"/>
                <a:cs typeface="Courier New"/>
              </a:rPr>
              <a:t> </a:t>
            </a:r>
            <a:endParaRPr lang="en-US" sz="600" dirty="0">
              <a:solidFill>
                <a:schemeClr val="bg1"/>
              </a:solidFill>
              <a:latin typeface="Courier New"/>
              <a:cs typeface="Courier New"/>
            </a:endParaRPr>
          </a:p>
          <a:p>
            <a:pPr eaLnBrk="1" hangingPunct="1">
              <a:defRPr/>
            </a:pPr>
            <a:r>
              <a:rPr lang="en-US" sz="1000" dirty="0">
                <a:solidFill>
                  <a:schemeClr val="bg1"/>
                </a:solidFill>
                <a:latin typeface="Courier New" charset="0"/>
              </a:rPr>
              <a:t>--- DELETED OUTPUT ---</a:t>
            </a:r>
          </a:p>
          <a:p>
            <a:pPr eaLnBrk="1" hangingPunct="1">
              <a:defRPr/>
            </a:pPr>
            <a:endParaRPr lang="en-US" sz="1000" dirty="0">
              <a:solidFill>
                <a:schemeClr val="bg1"/>
              </a:solidFill>
              <a:latin typeface="Courier New"/>
              <a:cs typeface="Courier New"/>
            </a:endParaRPr>
          </a:p>
          <a:p>
            <a:pPr eaLnBrk="1" hangingPunct="1">
              <a:defRPr/>
            </a:pPr>
            <a:r>
              <a:rPr lang="en-US" sz="600" dirty="0">
                <a:solidFill>
                  <a:schemeClr val="bg1"/>
                </a:solidFill>
                <a:latin typeface="Courier New"/>
                <a:cs typeface="Courier New"/>
              </a:rPr>
              <a:t>    </a:t>
            </a:r>
            <a:r>
              <a:rPr lang="mr-IN" sz="600" dirty="0">
                <a:solidFill>
                  <a:schemeClr val="bg1"/>
                </a:solidFill>
                <a:latin typeface="Courier New"/>
                <a:cs typeface="Courier New"/>
              </a:rPr>
              <a:t> 33 (1,30,15)              0.000      0.2192E+06   0.000       0.000       0.000      -4901.       0.000     -0.2143E+06   0.000       0.000       0.000       0.000     </a:t>
            </a:r>
          </a:p>
          <a:p>
            <a:pPr eaLnBrk="1" hangingPunct="1">
              <a:defRPr/>
            </a:pPr>
            <a:r>
              <a:rPr lang="mr-IN" sz="600" dirty="0">
                <a:solidFill>
                  <a:schemeClr val="bg1"/>
                </a:solidFill>
                <a:latin typeface="Courier New"/>
                <a:cs typeface="Courier New"/>
              </a:rPr>
              <a:t>     34 (1,31,15)              0.000      0.2143E+06   0.000       0.000       0.000      -3898.       0.000     -0.2104E+06   0.000       0.000       0.000       0.000     </a:t>
            </a:r>
          </a:p>
          <a:p>
            <a:pPr eaLnBrk="1" hangingPunct="1">
              <a:defRPr/>
            </a:pPr>
            <a:r>
              <a:rPr lang="mr-IN" sz="600" dirty="0">
                <a:solidFill>
                  <a:schemeClr val="bg1"/>
                </a:solidFill>
                <a:latin typeface="Courier New"/>
                <a:cs typeface="Courier New"/>
              </a:rPr>
              <a:t>     35 (1,32,15)              0.000      0.2104E+06   0.000       0.000       0.000      -4329.       0.000     -0.2061E+06   0.000       0.000       0.000       0.000 </a:t>
            </a:r>
            <a:endParaRPr lang="en-US" sz="600" dirty="0">
              <a:solidFill>
                <a:schemeClr val="bg1"/>
              </a:solidFill>
              <a:latin typeface="Courier New"/>
              <a:cs typeface="Courier New"/>
            </a:endParaRPr>
          </a:p>
          <a:p>
            <a:pPr eaLnBrk="1" hangingPunct="1">
              <a:defRPr/>
            </a:pPr>
            <a:r>
              <a:rPr lang="en-US" sz="600" dirty="0">
                <a:solidFill>
                  <a:schemeClr val="bg1"/>
                </a:solidFill>
                <a:latin typeface="Courier New"/>
                <a:cs typeface="Courier New"/>
              </a:rPr>
              <a:t>     36 (1,33,15)              0.000      0.2061E+06   0.000       0.000       0.000      -5561.       0.000     -0.2005E+06   0.000       0.000       0.000       0.000     </a:t>
            </a:r>
          </a:p>
          <a:p>
            <a:pPr eaLnBrk="1" hangingPunct="1">
              <a:defRPr/>
            </a:pPr>
            <a:r>
              <a:rPr lang="en-US" sz="600" dirty="0">
                <a:solidFill>
                  <a:schemeClr val="bg1"/>
                </a:solidFill>
                <a:latin typeface="Courier New"/>
                <a:cs typeface="Courier New"/>
              </a:rPr>
              <a:t>     37 (1,34,15)              0.000      0.2005E+06   0.000       0.000       0.000      -6525.       0.000     -0.1940E+06   0.000       0.000       0.000       0.000     </a:t>
            </a:r>
          </a:p>
          <a:p>
            <a:pPr eaLnBrk="1" hangingPunct="1">
              <a:defRPr/>
            </a:pPr>
            <a:r>
              <a:rPr lang="en-US" sz="600" dirty="0">
                <a:solidFill>
                  <a:schemeClr val="bg1"/>
                </a:solidFill>
                <a:latin typeface="Courier New"/>
                <a:cs typeface="Courier New"/>
              </a:rPr>
              <a:t>     38 (1,35,15)              0.000      0.1940E+06   0.000       0.000       0.000      -5541.       0.000       0.000     -0.1884E+06   0.000       0.000       0.000     </a:t>
            </a:r>
          </a:p>
          <a:p>
            <a:pPr eaLnBrk="1" hangingPunct="1">
              <a:defRPr/>
            </a:pPr>
            <a:endParaRPr lang="en-US" sz="600" dirty="0">
              <a:solidFill>
                <a:schemeClr val="bg1"/>
              </a:solidFill>
              <a:latin typeface="Courier New"/>
              <a:cs typeface="Courier New"/>
            </a:endParaRPr>
          </a:p>
        </p:txBody>
      </p:sp>
      <p:pic>
        <p:nvPicPr>
          <p:cNvPr id="4" name="Picture 3">
            <a:extLst>
              <a:ext uri="{FF2B5EF4-FFF2-40B4-BE49-F238E27FC236}">
                <a16:creationId xmlns:a16="http://schemas.microsoft.com/office/drawing/2014/main" id="{44BA2123-E0DA-19DB-C7E1-0AD645383D60}"/>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1739724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D738F-FAA0-4685-54C9-5C0A81006019}"/>
              </a:ext>
            </a:extLst>
          </p:cNvPr>
          <p:cNvSpPr>
            <a:spLocks noGrp="1"/>
          </p:cNvSpPr>
          <p:nvPr>
            <p:ph type="title"/>
          </p:nvPr>
        </p:nvSpPr>
        <p:spPr/>
        <p:txBody>
          <a:bodyPr/>
          <a:lstStyle/>
          <a:p>
            <a:r>
              <a:rPr lang="en-US" dirty="0"/>
              <a:t>Advanced Stress Packages</a:t>
            </a:r>
          </a:p>
        </p:txBody>
      </p:sp>
      <p:sp>
        <p:nvSpPr>
          <p:cNvPr id="3" name="Content Placeholder 2">
            <a:extLst>
              <a:ext uri="{FF2B5EF4-FFF2-40B4-BE49-F238E27FC236}">
                <a16:creationId xmlns:a16="http://schemas.microsoft.com/office/drawing/2014/main" id="{946E1C39-86E2-E0FC-6C97-AB4E3048C163}"/>
              </a:ext>
            </a:extLst>
          </p:cNvPr>
          <p:cNvSpPr>
            <a:spLocks noGrp="1"/>
          </p:cNvSpPr>
          <p:nvPr>
            <p:ph idx="1"/>
          </p:nvPr>
        </p:nvSpPr>
        <p:spPr/>
        <p:txBody>
          <a:bodyPr/>
          <a:lstStyle/>
          <a:p>
            <a:r>
              <a:rPr lang="en-US" dirty="0"/>
              <a:t>More advanced stresses</a:t>
            </a:r>
          </a:p>
          <a:p>
            <a:pPr lvl="1"/>
            <a:r>
              <a:rPr lang="en-US" dirty="0"/>
              <a:t>Lake (LAK)</a:t>
            </a:r>
          </a:p>
          <a:p>
            <a:pPr lvl="1"/>
            <a:r>
              <a:rPr lang="en-US" dirty="0"/>
              <a:t>Streamflow Routing (SFR)</a:t>
            </a:r>
          </a:p>
          <a:p>
            <a:pPr lvl="1"/>
            <a:r>
              <a:rPr lang="en-US" dirty="0"/>
              <a:t>Multi-Aquifer Well (MAW)</a:t>
            </a:r>
          </a:p>
          <a:p>
            <a:pPr lvl="1"/>
            <a:r>
              <a:rPr lang="en-US" dirty="0"/>
              <a:t>Unsaturated Zone Flow (UZF)</a:t>
            </a:r>
          </a:p>
          <a:p>
            <a:pPr lvl="1"/>
            <a:r>
              <a:rPr lang="en-US" dirty="0"/>
              <a:t>Mover (MVR)</a:t>
            </a:r>
          </a:p>
          <a:p>
            <a:r>
              <a:rPr lang="en-US" dirty="0"/>
              <a:t>Typically involve solving some form of a water budget equation</a:t>
            </a:r>
          </a:p>
          <a:p>
            <a:pPr lvl="1"/>
            <a:r>
              <a:rPr lang="en-US" dirty="0"/>
              <a:t>As part of the formulation step (LAK, SFR, UZF, MVR)</a:t>
            </a:r>
          </a:p>
          <a:p>
            <a:pPr lvl="1"/>
            <a:r>
              <a:rPr lang="en-US" dirty="0"/>
              <a:t>Added as rows in the system of equations solved (MAW)</a:t>
            </a:r>
          </a:p>
        </p:txBody>
      </p:sp>
    </p:spTree>
    <p:extLst>
      <p:ext uri="{BB962C8B-B14F-4D97-AF65-F5344CB8AC3E}">
        <p14:creationId xmlns:p14="http://schemas.microsoft.com/office/powerpoint/2010/main" val="37785828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B16F8-330E-E0E0-DAB4-A0DB43F66BD0}"/>
              </a:ext>
            </a:extLst>
          </p:cNvPr>
          <p:cNvSpPr>
            <a:spLocks noGrp="1"/>
          </p:cNvSpPr>
          <p:nvPr>
            <p:ph type="title"/>
          </p:nvPr>
        </p:nvSpPr>
        <p:spPr/>
        <p:txBody>
          <a:bodyPr/>
          <a:lstStyle/>
          <a:p>
            <a:r>
              <a:rPr lang="en-US" dirty="0"/>
              <a:t>Multi-Aquifer Well (MAW) Package</a:t>
            </a:r>
          </a:p>
        </p:txBody>
      </p:sp>
      <p:sp>
        <p:nvSpPr>
          <p:cNvPr id="3" name="Text Placeholder 2">
            <a:extLst>
              <a:ext uri="{FF2B5EF4-FFF2-40B4-BE49-F238E27FC236}">
                <a16:creationId xmlns:a16="http://schemas.microsoft.com/office/drawing/2014/main" id="{C6D515EF-3DEF-7DF5-1722-FD81A46372D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16828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 Package Capabilities</a:t>
            </a:r>
          </a:p>
        </p:txBody>
      </p:sp>
      <p:sp>
        <p:nvSpPr>
          <p:cNvPr id="3" name="Content Placeholder 2"/>
          <p:cNvSpPr>
            <a:spLocks noGrp="1"/>
          </p:cNvSpPr>
          <p:nvPr>
            <p:ph idx="1"/>
          </p:nvPr>
        </p:nvSpPr>
        <p:spPr/>
        <p:txBody>
          <a:bodyPr/>
          <a:lstStyle/>
          <a:p>
            <a:pPr marL="0" indent="0">
              <a:buNone/>
              <a:defRPr/>
            </a:pPr>
            <a:r>
              <a:rPr lang="en-US" sz="2000" b="0" dirty="0"/>
              <a:t>Capabilities</a:t>
            </a:r>
          </a:p>
          <a:p>
            <a:pPr>
              <a:defRPr/>
            </a:pPr>
            <a:r>
              <a:rPr lang="en-US" sz="2000" b="0" dirty="0"/>
              <a:t>Solved as part of the matrix solution</a:t>
            </a:r>
          </a:p>
          <a:p>
            <a:pPr>
              <a:defRPr/>
            </a:pPr>
            <a:r>
              <a:rPr lang="en-US" sz="2000" b="0" dirty="0"/>
              <a:t>Simplified data input</a:t>
            </a:r>
          </a:p>
          <a:p>
            <a:pPr>
              <a:defRPr/>
            </a:pPr>
            <a:r>
              <a:rPr lang="en-US" sz="2000" b="0" dirty="0"/>
              <a:t>Flexible connectivity</a:t>
            </a:r>
          </a:p>
          <a:p>
            <a:pPr>
              <a:defRPr/>
            </a:pPr>
            <a:r>
              <a:rPr lang="en-US" sz="2000" b="0" dirty="0"/>
              <a:t>Several well conductance formulations</a:t>
            </a:r>
          </a:p>
          <a:p>
            <a:pPr>
              <a:defRPr/>
            </a:pPr>
            <a:r>
              <a:rPr lang="en-US" sz="2000" b="0" dirty="0"/>
              <a:t>Constraints (flow reduction and well shutdown)</a:t>
            </a:r>
          </a:p>
          <a:p>
            <a:pPr>
              <a:defRPr/>
            </a:pPr>
            <a:r>
              <a:rPr lang="en-US" sz="2000" b="0" dirty="0"/>
              <a:t>Flowing well option</a:t>
            </a:r>
          </a:p>
          <a:p>
            <a:pPr>
              <a:defRPr/>
            </a:pPr>
            <a:r>
              <a:rPr lang="en-US" sz="2000" b="0" dirty="0"/>
              <a:t>Can account for </a:t>
            </a:r>
            <a:r>
              <a:rPr lang="en-US" sz="2000" b="0" dirty="0" err="1"/>
              <a:t>interbore</a:t>
            </a:r>
            <a:r>
              <a:rPr lang="en-US" sz="2000" b="0" dirty="0"/>
              <a:t> storage changes</a:t>
            </a:r>
          </a:p>
          <a:p>
            <a:pPr>
              <a:defRPr/>
            </a:pPr>
            <a:r>
              <a:rPr lang="en-US" sz="2000" b="0" dirty="0"/>
              <a:t>Constant and inactive wells</a:t>
            </a:r>
          </a:p>
          <a:p>
            <a:pPr marL="0" indent="0">
              <a:buNone/>
              <a:defRPr/>
            </a:pPr>
            <a:r>
              <a:rPr lang="en-US" sz="2000" b="0" dirty="0"/>
              <a:t>Differences</a:t>
            </a:r>
          </a:p>
          <a:p>
            <a:pPr>
              <a:defRPr/>
            </a:pPr>
            <a:r>
              <a:rPr lang="en-US" sz="2000" b="0" dirty="0"/>
              <a:t>No support for</a:t>
            </a:r>
          </a:p>
          <a:p>
            <a:pPr lvl="1">
              <a:defRPr/>
            </a:pPr>
            <a:r>
              <a:rPr lang="en-US" sz="1600" b="0" dirty="0"/>
              <a:t>horizontal wells</a:t>
            </a:r>
          </a:p>
          <a:p>
            <a:pPr lvl="1">
              <a:defRPr/>
            </a:pPr>
            <a:r>
              <a:rPr lang="en-US" sz="1600" b="0" dirty="0"/>
              <a:t>partial penetration</a:t>
            </a:r>
          </a:p>
          <a:p>
            <a:pPr lvl="1">
              <a:defRPr/>
            </a:pPr>
            <a:r>
              <a:rPr lang="en-US" sz="1600" b="0" dirty="0"/>
              <a:t>non-linear head losses</a:t>
            </a:r>
          </a:p>
          <a:p>
            <a:pPr lvl="1">
              <a:defRPr/>
            </a:pPr>
            <a:endParaRPr lang="en-US" sz="1600" b="0" dirty="0"/>
          </a:p>
          <a:p>
            <a:pPr>
              <a:defRPr/>
            </a:pPr>
            <a:endParaRPr lang="en-US" sz="1600" dirty="0"/>
          </a:p>
        </p:txBody>
      </p:sp>
    </p:spTree>
    <p:extLst>
      <p:ext uri="{BB962C8B-B14F-4D97-AF65-F5344CB8AC3E}">
        <p14:creationId xmlns:p14="http://schemas.microsoft.com/office/powerpoint/2010/main" val="2466033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 Package Input</a:t>
            </a:r>
          </a:p>
        </p:txBody>
      </p:sp>
      <p:sp>
        <p:nvSpPr>
          <p:cNvPr id="22530"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1444752" y="1197887"/>
            <a:ext cx="8382000" cy="52629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200" dirty="0">
                <a:solidFill>
                  <a:schemeClr val="bg1"/>
                </a:solidFill>
                <a:latin typeface="Courier New" charset="0"/>
              </a:rPr>
              <a:t>BEGIN OPTIONS</a:t>
            </a:r>
          </a:p>
          <a:p>
            <a:pPr eaLnBrk="1" hangingPunct="1">
              <a:defRPr/>
            </a:pPr>
            <a:r>
              <a:rPr lang="en-US" sz="1200" dirty="0">
                <a:solidFill>
                  <a:schemeClr val="bg1"/>
                </a:solidFill>
                <a:latin typeface="Courier New" charset="0"/>
              </a:rPr>
              <a:t>  PRINT_INPUT</a:t>
            </a:r>
          </a:p>
          <a:p>
            <a:pPr eaLnBrk="1" hangingPunct="1">
              <a:defRPr/>
            </a:pPr>
            <a:r>
              <a:rPr lang="en-US" sz="1200" dirty="0">
                <a:solidFill>
                  <a:schemeClr val="bg1"/>
                </a:solidFill>
                <a:latin typeface="Courier New" charset="0"/>
              </a:rPr>
              <a:t>  PRINT_FLOWS</a:t>
            </a:r>
          </a:p>
          <a:p>
            <a:pPr eaLnBrk="1" hangingPunct="1">
              <a:defRPr/>
            </a:pPr>
            <a:r>
              <a:rPr lang="en-US" sz="1200" dirty="0">
                <a:solidFill>
                  <a:schemeClr val="bg1"/>
                </a:solidFill>
                <a:latin typeface="Courier New" charset="0"/>
              </a:rPr>
              <a:t>  BOUNDNAMES</a:t>
            </a:r>
          </a:p>
          <a:p>
            <a:pPr eaLnBrk="1" hangingPunct="1">
              <a:defRPr/>
            </a:pPr>
            <a:r>
              <a:rPr lang="en-US" sz="1200" dirty="0">
                <a:solidFill>
                  <a:schemeClr val="bg1"/>
                </a:solidFill>
                <a:latin typeface="Courier New" charset="0"/>
              </a:rPr>
              <a:t>  AUXILIARY AUX1 AUX2</a:t>
            </a:r>
          </a:p>
          <a:p>
            <a:pPr eaLnBrk="1" hangingPunct="1">
              <a:defRPr/>
            </a:pPr>
            <a:r>
              <a:rPr lang="en-US" sz="1200" dirty="0">
                <a:solidFill>
                  <a:schemeClr val="bg1"/>
                </a:solidFill>
                <a:latin typeface="Courier New" charset="0"/>
              </a:rPr>
              <a:t>  TS6 FILEIN </a:t>
            </a:r>
            <a:r>
              <a:rPr lang="en-US" sz="1200" dirty="0" err="1">
                <a:solidFill>
                  <a:schemeClr val="bg1"/>
                </a:solidFill>
                <a:latin typeface="Courier New" charset="0"/>
              </a:rPr>
              <a:t>maw_rates.ts</a:t>
            </a: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OBS6 FILEIN  </a:t>
            </a:r>
            <a:r>
              <a:rPr lang="en-US" sz="1200" dirty="0" err="1">
                <a:solidFill>
                  <a:schemeClr val="bg1"/>
                </a:solidFill>
                <a:latin typeface="Courier New" charset="0"/>
              </a:rPr>
              <a:t>NT_Transient.maw.obs</a:t>
            </a: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NO_WELL_STORAGE</a:t>
            </a:r>
          </a:p>
          <a:p>
            <a:pPr eaLnBrk="1" hangingPunct="1">
              <a:defRPr/>
            </a:pPr>
            <a:r>
              <a:rPr lang="en-US" sz="1200" dirty="0">
                <a:solidFill>
                  <a:schemeClr val="bg1"/>
                </a:solidFill>
                <a:latin typeface="Courier New" charset="0"/>
              </a:rPr>
              <a:t>end options</a:t>
            </a: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BEGIN DIMENSIONS</a:t>
            </a:r>
          </a:p>
          <a:p>
            <a:pPr eaLnBrk="1" hangingPunct="1">
              <a:defRPr/>
            </a:pPr>
            <a:r>
              <a:rPr lang="en-US" sz="1200" dirty="0">
                <a:solidFill>
                  <a:schemeClr val="bg1"/>
                </a:solidFill>
                <a:latin typeface="Courier New" charset="0"/>
              </a:rPr>
              <a:t>  NMAWWELLS 1</a:t>
            </a:r>
          </a:p>
          <a:p>
            <a:pPr eaLnBrk="1" hangingPunct="1">
              <a:defRPr/>
            </a:pPr>
            <a:r>
              <a:rPr lang="en-US" sz="1200" dirty="0">
                <a:solidFill>
                  <a:schemeClr val="bg1"/>
                </a:solidFill>
                <a:latin typeface="Courier New" charset="0"/>
              </a:rPr>
              <a:t>END DIMENSIONS</a:t>
            </a: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BEGIN PACKAGEDATA</a:t>
            </a:r>
          </a:p>
          <a:p>
            <a:pPr eaLnBrk="1" hangingPunct="1">
              <a:defRPr/>
            </a:pPr>
            <a:r>
              <a:rPr lang="en-US" sz="1200" dirty="0">
                <a:solidFill>
                  <a:schemeClr val="bg1"/>
                </a:solidFill>
                <a:latin typeface="Courier New" charset="0"/>
              </a:rPr>
              <a:t># NO RADIUS BOTTOM STRT     CONDEQN NGWNODES AUX1 AUX2 NAME          </a:t>
            </a:r>
          </a:p>
          <a:p>
            <a:pPr eaLnBrk="1" hangingPunct="1">
              <a:defRPr/>
            </a:pPr>
            <a:r>
              <a:rPr lang="en-US" sz="1200" dirty="0">
                <a:solidFill>
                  <a:schemeClr val="bg1"/>
                </a:solidFill>
                <a:latin typeface="Courier New" charset="0"/>
              </a:rPr>
              <a:t>   1   0.15 -514.9 9.14    SPECIFIED       2  100  1.0 NTWELL       </a:t>
            </a:r>
          </a:p>
          <a:p>
            <a:pPr eaLnBrk="1" hangingPunct="1">
              <a:defRPr/>
            </a:pPr>
            <a:r>
              <a:rPr lang="en-US" sz="1200" dirty="0">
                <a:solidFill>
                  <a:schemeClr val="bg1"/>
                </a:solidFill>
                <a:latin typeface="Courier New" charset="0"/>
              </a:rPr>
              <a:t>END PACKAGEDATA</a:t>
            </a: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BEGIN CONNECTIONDATA</a:t>
            </a:r>
          </a:p>
          <a:p>
            <a:pPr eaLnBrk="1" hangingPunct="1">
              <a:defRPr/>
            </a:pPr>
            <a:r>
              <a:rPr lang="en-US" sz="1200" dirty="0">
                <a:solidFill>
                  <a:schemeClr val="bg1"/>
                </a:solidFill>
                <a:latin typeface="Courier New" charset="0"/>
              </a:rPr>
              <a:t>#   CONN L  R  C  STOP   SBOT      K  RSKIN</a:t>
            </a:r>
          </a:p>
          <a:p>
            <a:pPr eaLnBrk="1" hangingPunct="1">
              <a:defRPr/>
            </a:pPr>
            <a:r>
              <a:rPr lang="en-US" sz="1200" dirty="0">
                <a:solidFill>
                  <a:schemeClr val="bg1"/>
                </a:solidFill>
                <a:latin typeface="Courier New" charset="0"/>
              </a:rPr>
              <a:t>  1    1 1 51 51   -50 -514.9 111.53      0</a:t>
            </a:r>
          </a:p>
          <a:p>
            <a:pPr eaLnBrk="1" hangingPunct="1">
              <a:defRPr/>
            </a:pPr>
            <a:r>
              <a:rPr lang="en-US" sz="1200" dirty="0">
                <a:solidFill>
                  <a:schemeClr val="bg1"/>
                </a:solidFill>
                <a:latin typeface="Courier New" charset="0"/>
              </a:rPr>
              <a:t>  1    2 2 51 51   -50 -514.9 446.62      0</a:t>
            </a:r>
          </a:p>
          <a:p>
            <a:pPr eaLnBrk="1" hangingPunct="1">
              <a:defRPr/>
            </a:pPr>
            <a:r>
              <a:rPr lang="en-US" sz="1200" dirty="0">
                <a:solidFill>
                  <a:schemeClr val="bg1"/>
                </a:solidFill>
                <a:latin typeface="Courier New" charset="0"/>
              </a:rPr>
              <a:t>END CONNECTIONDATA</a:t>
            </a: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BEGIN PERIOD 1</a:t>
            </a:r>
          </a:p>
          <a:p>
            <a:pPr eaLnBrk="1" hangingPunct="1">
              <a:defRPr/>
            </a:pPr>
            <a:r>
              <a:rPr lang="en-US" sz="1200" dirty="0">
                <a:solidFill>
                  <a:schemeClr val="bg1"/>
                </a:solidFill>
                <a:latin typeface="Courier New" charset="0"/>
              </a:rPr>
              <a:t>  1 RATE MAWQ1</a:t>
            </a:r>
          </a:p>
          <a:p>
            <a:pPr eaLnBrk="1" hangingPunct="1">
              <a:defRPr/>
            </a:pPr>
            <a:r>
              <a:rPr lang="en-US" sz="1200" dirty="0">
                <a:solidFill>
                  <a:schemeClr val="bg1"/>
                </a:solidFill>
                <a:latin typeface="Courier New" charset="0"/>
              </a:rPr>
              <a:t>END PERIOD</a:t>
            </a:r>
          </a:p>
        </p:txBody>
      </p:sp>
    </p:spTree>
    <p:extLst>
      <p:ext uri="{BB962C8B-B14F-4D97-AF65-F5344CB8AC3E}">
        <p14:creationId xmlns:p14="http://schemas.microsoft.com/office/powerpoint/2010/main" val="24281101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 Package Output</a:t>
            </a:r>
          </a:p>
        </p:txBody>
      </p:sp>
      <p:sp>
        <p:nvSpPr>
          <p:cNvPr id="22530"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1586471" y="1197887"/>
            <a:ext cx="9019059" cy="547842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400" dirty="0">
                <a:solidFill>
                  <a:schemeClr val="bg1"/>
                </a:solidFill>
                <a:latin typeface="Courier New"/>
                <a:cs typeface="Courier New"/>
              </a:rPr>
              <a:t> MAW-NT_WELL BUDGET FOR ENTIRE MODEL AT END OF TIME STEP   50, STRESS PERIOD   3</a:t>
            </a:r>
          </a:p>
          <a:p>
            <a:pPr eaLnBrk="1" hangingPunct="1">
              <a:defRPr/>
            </a:pPr>
            <a:r>
              <a:rPr lang="mr-IN" sz="1400" dirty="0">
                <a:solidFill>
                  <a:schemeClr val="bg1"/>
                </a:solidFill>
                <a:latin typeface="Courier New"/>
                <a:cs typeface="Courier New"/>
              </a:rPr>
              <a:t>  ------------------------------------------------------------------------------</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CUMULATIVE MAW-NT_WELL      L**3       RATES FOR THIS TIME STEP      L**3/T</a:t>
            </a:r>
          </a:p>
          <a:p>
            <a:pPr eaLnBrk="1" hangingPunct="1">
              <a:defRPr/>
            </a:pPr>
            <a:r>
              <a:rPr lang="mr-IN" sz="1400" dirty="0">
                <a:solidFill>
                  <a:schemeClr val="bg1"/>
                </a:solidFill>
                <a:latin typeface="Courier New"/>
                <a:cs typeface="Courier New"/>
              </a:rPr>
              <a:t>     ------------------                 ------------------------</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IN:                                      IN:</a:t>
            </a:r>
          </a:p>
          <a:p>
            <a:pPr eaLnBrk="1" hangingPunct="1">
              <a:defRPr/>
            </a:pPr>
            <a:r>
              <a:rPr lang="mr-IN" sz="1400" dirty="0">
                <a:solidFill>
                  <a:schemeClr val="bg1"/>
                </a:solidFill>
                <a:latin typeface="Courier New"/>
                <a:cs typeface="Courier New"/>
              </a:rPr>
              <a:t>           ---                                      ---</a:t>
            </a:r>
          </a:p>
          <a:p>
            <a:pPr eaLnBrk="1" hangingPunct="1">
              <a:defRPr/>
            </a:pPr>
            <a:r>
              <a:rPr lang="mr-IN" sz="1400" dirty="0">
                <a:solidFill>
                  <a:schemeClr val="bg1"/>
                </a:solidFill>
                <a:latin typeface="Courier New"/>
                <a:cs typeface="Courier New"/>
              </a:rPr>
              <a:t>                 GWF =       32931.1497                   GWF =        2767.0000</a:t>
            </a:r>
          </a:p>
          <a:p>
            <a:pPr eaLnBrk="1" hangingPunct="1">
              <a:defRPr/>
            </a:pPr>
            <a:r>
              <a:rPr lang="mr-IN" sz="1400" dirty="0">
                <a:solidFill>
                  <a:schemeClr val="bg1"/>
                </a:solidFill>
                <a:latin typeface="Courier New"/>
                <a:cs typeface="Courier New"/>
              </a:rPr>
              <a:t>                RATE =           0.0000                  RATE =           0.0000</a:t>
            </a:r>
          </a:p>
          <a:p>
            <a:pPr eaLnBrk="1" hangingPunct="1">
              <a:defRPr/>
            </a:pPr>
            <a:r>
              <a:rPr lang="mr-IN" sz="1400" dirty="0">
                <a:solidFill>
                  <a:schemeClr val="bg1"/>
                </a:solidFill>
                <a:latin typeface="Courier New"/>
                <a:cs typeface="Courier New"/>
              </a:rPr>
              <a:t>            CONSTANT =           0.0000              CONSTANT =           0.0000</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TOTAL IN =       32931.1497              TOTAL IN =        2767.0000</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OUT:                                     OUT:</a:t>
            </a:r>
          </a:p>
          <a:p>
            <a:pPr eaLnBrk="1" hangingPunct="1">
              <a:defRPr/>
            </a:pPr>
            <a:r>
              <a:rPr lang="mr-IN" sz="1400" dirty="0">
                <a:solidFill>
                  <a:schemeClr val="bg1"/>
                </a:solidFill>
                <a:latin typeface="Courier New"/>
                <a:cs typeface="Courier New"/>
              </a:rPr>
              <a:t>          ----                                     ----</a:t>
            </a:r>
          </a:p>
          <a:p>
            <a:pPr eaLnBrk="1" hangingPunct="1">
              <a:defRPr/>
            </a:pPr>
            <a:r>
              <a:rPr lang="mr-IN" sz="1400" dirty="0">
                <a:solidFill>
                  <a:schemeClr val="bg1"/>
                </a:solidFill>
                <a:latin typeface="Courier New"/>
                <a:cs typeface="Courier New"/>
              </a:rPr>
              <a:t>                 GWF =        1170.8715                   GWF =           0.0000</a:t>
            </a:r>
          </a:p>
          <a:p>
            <a:pPr eaLnBrk="1" hangingPunct="1">
              <a:defRPr/>
            </a:pPr>
            <a:r>
              <a:rPr lang="mr-IN" sz="1400" dirty="0">
                <a:solidFill>
                  <a:schemeClr val="bg1"/>
                </a:solidFill>
                <a:latin typeface="Courier New"/>
                <a:cs typeface="Courier New"/>
              </a:rPr>
              <a:t>                RATE =       31760.2781                  RATE =        2767.0000</a:t>
            </a:r>
          </a:p>
          <a:p>
            <a:pPr eaLnBrk="1" hangingPunct="1">
              <a:defRPr/>
            </a:pPr>
            <a:r>
              <a:rPr lang="mr-IN" sz="1400" dirty="0">
                <a:solidFill>
                  <a:schemeClr val="bg1"/>
                </a:solidFill>
                <a:latin typeface="Courier New"/>
                <a:cs typeface="Courier New"/>
              </a:rPr>
              <a:t>            CONSTANT =           0.0000              CONSTANT =           0.0000</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TOTAL OUT =       32931.1497             TOTAL OUT =        2767.0000</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IN - OUT =       3.8031E-07              IN - OUT =       4.3552E-08</a:t>
            </a:r>
          </a:p>
          <a:p>
            <a:pPr eaLnBrk="1" hangingPunct="1">
              <a:defRPr/>
            </a:pPr>
            <a:endParaRPr lang="mr-IN" sz="1400" dirty="0">
              <a:solidFill>
                <a:schemeClr val="bg1"/>
              </a:solidFill>
              <a:latin typeface="Courier New"/>
              <a:cs typeface="Courier New"/>
            </a:endParaRPr>
          </a:p>
          <a:p>
            <a:pPr eaLnBrk="1" hangingPunct="1">
              <a:defRPr/>
            </a:pPr>
            <a:r>
              <a:rPr lang="mr-IN" sz="1400" dirty="0">
                <a:solidFill>
                  <a:schemeClr val="bg1"/>
                </a:solidFill>
                <a:latin typeface="Courier New"/>
                <a:cs typeface="Courier New"/>
              </a:rPr>
              <a:t> PERCENT DISCREPANCY =           0.00     PERCENT DISCREPANCY =           0.00</a:t>
            </a:r>
            <a:endParaRPr lang="en-US" sz="1400" dirty="0">
              <a:solidFill>
                <a:schemeClr val="bg1"/>
              </a:solidFill>
              <a:latin typeface="Courier New"/>
              <a:cs typeface="Courier New"/>
            </a:endParaRPr>
          </a:p>
        </p:txBody>
      </p:sp>
    </p:spTree>
    <p:extLst>
      <p:ext uri="{BB962C8B-B14F-4D97-AF65-F5344CB8AC3E}">
        <p14:creationId xmlns:p14="http://schemas.microsoft.com/office/powerpoint/2010/main" val="3564168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MAW Package Output </a:t>
            </a:r>
            <a:r>
              <a:rPr lang="mr-IN" dirty="0"/>
              <a:t>–</a:t>
            </a:r>
            <a:r>
              <a:rPr lang="en-US" dirty="0"/>
              <a:t> cont.</a:t>
            </a:r>
          </a:p>
        </p:txBody>
      </p:sp>
      <p:sp>
        <p:nvSpPr>
          <p:cNvPr id="22530"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5" name="Text Box 2"/>
          <p:cNvSpPr txBox="1">
            <a:spLocks noChangeArrowheads="1"/>
          </p:cNvSpPr>
          <p:nvPr/>
        </p:nvSpPr>
        <p:spPr bwMode="auto">
          <a:xfrm>
            <a:off x="1143000" y="1905000"/>
            <a:ext cx="9906000" cy="36317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600" dirty="0">
                <a:solidFill>
                  <a:schemeClr val="bg1"/>
                </a:solidFill>
                <a:latin typeface="Courier New"/>
                <a:cs typeface="Courier New"/>
              </a:rPr>
              <a:t> MULTI-AQUIFER WELL (MAW-NT_WELL) HEAD   PERIOD      3   STEP       50</a:t>
            </a:r>
          </a:p>
          <a:p>
            <a:pPr eaLnBrk="1" hangingPunct="1">
              <a:defRPr/>
            </a:pPr>
            <a:r>
              <a:rPr lang="en-US" sz="1600" dirty="0">
                <a:solidFill>
                  <a:schemeClr val="bg1"/>
                </a:solidFill>
                <a:latin typeface="Courier New"/>
                <a:cs typeface="Courier New"/>
              </a:rPr>
              <a:t> ----------------------------------</a:t>
            </a:r>
          </a:p>
          <a:p>
            <a:pPr eaLnBrk="1" hangingPunct="1">
              <a:defRPr/>
            </a:pPr>
            <a:r>
              <a:rPr lang="en-US" sz="1600" dirty="0">
                <a:solidFill>
                  <a:schemeClr val="bg1"/>
                </a:solidFill>
                <a:latin typeface="Courier New"/>
                <a:cs typeface="Courier New"/>
              </a:rPr>
              <a:t> WELL             WELL    WELL     </a:t>
            </a:r>
          </a:p>
          <a:p>
            <a:pPr eaLnBrk="1" hangingPunct="1">
              <a:defRPr/>
            </a:pPr>
            <a:r>
              <a:rPr lang="en-US" sz="1600" dirty="0">
                <a:solidFill>
                  <a:schemeClr val="bg1"/>
                </a:solidFill>
                <a:latin typeface="Courier New"/>
                <a:cs typeface="Courier New"/>
              </a:rPr>
              <a:t> NAME             NO.     HEAD     </a:t>
            </a:r>
          </a:p>
          <a:p>
            <a:pPr eaLnBrk="1" hangingPunct="1">
              <a:defRPr/>
            </a:pPr>
            <a:r>
              <a:rPr lang="en-US" sz="1600" dirty="0">
                <a:solidFill>
                  <a:schemeClr val="bg1"/>
                </a:solidFill>
                <a:latin typeface="Courier New"/>
                <a:cs typeface="Courier New"/>
              </a:rPr>
              <a:t> ----------------------------------</a:t>
            </a:r>
          </a:p>
          <a:p>
            <a:pPr eaLnBrk="1" hangingPunct="1">
              <a:defRPr/>
            </a:pPr>
            <a:r>
              <a:rPr lang="en-US" sz="1600" dirty="0">
                <a:solidFill>
                  <a:schemeClr val="bg1"/>
                </a:solidFill>
                <a:latin typeface="Courier New"/>
                <a:cs typeface="Courier New"/>
              </a:rPr>
              <a:t> NTWELL               1 0.2729     </a:t>
            </a:r>
          </a:p>
          <a:p>
            <a:pPr eaLnBrk="1" hangingPunct="1">
              <a:defRPr/>
            </a:pPr>
            <a:endParaRPr lang="en-US" sz="1600" dirty="0">
              <a:solidFill>
                <a:schemeClr val="bg1"/>
              </a:solidFill>
              <a:latin typeface="Courier New"/>
              <a:cs typeface="Courier New"/>
            </a:endParaRPr>
          </a:p>
          <a:p>
            <a:pPr eaLnBrk="1" hangingPunct="1">
              <a:defRPr/>
            </a:pPr>
            <a:endParaRPr lang="en-US" sz="1600" dirty="0">
              <a:solidFill>
                <a:schemeClr val="bg1"/>
              </a:solidFill>
              <a:latin typeface="Courier New"/>
              <a:cs typeface="Courier New"/>
            </a:endParaRPr>
          </a:p>
          <a:p>
            <a:pPr eaLnBrk="1" hangingPunct="1">
              <a:defRPr/>
            </a:pPr>
            <a:endParaRPr lang="en-US" sz="1600" dirty="0">
              <a:solidFill>
                <a:schemeClr val="bg1"/>
              </a:solidFill>
              <a:latin typeface="Courier New"/>
              <a:cs typeface="Courier New"/>
            </a:endParaRPr>
          </a:p>
          <a:p>
            <a:pPr eaLnBrk="1" hangingPunct="1">
              <a:defRPr/>
            </a:pPr>
            <a:r>
              <a:rPr lang="en-US" sz="1600" dirty="0">
                <a:solidFill>
                  <a:schemeClr val="bg1"/>
                </a:solidFill>
                <a:latin typeface="Courier New"/>
                <a:cs typeface="Courier New"/>
              </a:rPr>
              <a:t> MULTI-AQUIFER WELL (MAW-NT_WELL) FLOWS   PERIOD      3   STEP       50</a:t>
            </a:r>
          </a:p>
          <a:p>
            <a:pPr eaLnBrk="1" hangingPunct="1">
              <a:defRPr/>
            </a:pPr>
            <a:r>
              <a:rPr lang="en-US" sz="1400" dirty="0">
                <a:solidFill>
                  <a:schemeClr val="bg1"/>
                </a:solidFill>
                <a:latin typeface="Courier New"/>
                <a:cs typeface="Courier New"/>
              </a:rPr>
              <a:t> ------------------------------------------------------------------------------------------</a:t>
            </a:r>
          </a:p>
          <a:p>
            <a:pPr eaLnBrk="1" hangingPunct="1">
              <a:defRPr/>
            </a:pPr>
            <a:r>
              <a:rPr lang="en-US" sz="1400" dirty="0">
                <a:solidFill>
                  <a:schemeClr val="bg1"/>
                </a:solidFill>
                <a:latin typeface="Courier New"/>
                <a:cs typeface="Courier New"/>
              </a:rPr>
              <a:t> WELL             WELL     GWF        GWF       WELL     CONSTANT     WELL       PERCENT   </a:t>
            </a:r>
          </a:p>
          <a:p>
            <a:pPr eaLnBrk="1" hangingPunct="1">
              <a:defRPr/>
            </a:pPr>
            <a:r>
              <a:rPr lang="en-US" sz="1400" dirty="0">
                <a:solidFill>
                  <a:schemeClr val="bg1"/>
                </a:solidFill>
                <a:latin typeface="Courier New"/>
                <a:cs typeface="Courier New"/>
              </a:rPr>
              <a:t> NAME             NO.      IN         OUT       RATE       FLOW     IN - OUT   DIFFERENCE  </a:t>
            </a:r>
          </a:p>
          <a:p>
            <a:pPr eaLnBrk="1" hangingPunct="1">
              <a:defRPr/>
            </a:pPr>
            <a:r>
              <a:rPr lang="en-US" sz="1400" dirty="0">
                <a:solidFill>
                  <a:schemeClr val="bg1"/>
                </a:solidFill>
                <a:latin typeface="Courier New"/>
                <a:cs typeface="Courier New"/>
              </a:rPr>
              <a:t> ------------------------------------------------------------------------------------------</a:t>
            </a:r>
          </a:p>
          <a:p>
            <a:pPr eaLnBrk="1" hangingPunct="1">
              <a:defRPr/>
            </a:pPr>
            <a:r>
              <a:rPr lang="en-US" sz="1400" dirty="0">
                <a:solidFill>
                  <a:schemeClr val="bg1"/>
                </a:solidFill>
                <a:latin typeface="Courier New"/>
                <a:cs typeface="Courier New"/>
              </a:rPr>
              <a:t> NTWELL               1  2767.      0.000     -2767.      0.000     0.4355E-07  0.1574E-08 </a:t>
            </a:r>
          </a:p>
        </p:txBody>
      </p:sp>
    </p:spTree>
    <p:extLst>
      <p:ext uri="{BB962C8B-B14F-4D97-AF65-F5344CB8AC3E}">
        <p14:creationId xmlns:p14="http://schemas.microsoft.com/office/powerpoint/2010/main" val="1856458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B16F8-330E-E0E0-DAB4-A0DB43F66BD0}"/>
              </a:ext>
            </a:extLst>
          </p:cNvPr>
          <p:cNvSpPr>
            <a:spLocks noGrp="1"/>
          </p:cNvSpPr>
          <p:nvPr>
            <p:ph type="title"/>
          </p:nvPr>
        </p:nvSpPr>
        <p:spPr/>
        <p:txBody>
          <a:bodyPr/>
          <a:lstStyle/>
          <a:p>
            <a:r>
              <a:rPr lang="en-US" dirty="0"/>
              <a:t>Unsaturated Zone Flow (UZF) Package</a:t>
            </a:r>
          </a:p>
        </p:txBody>
      </p:sp>
      <p:sp>
        <p:nvSpPr>
          <p:cNvPr id="3" name="Text Placeholder 2">
            <a:extLst>
              <a:ext uri="{FF2B5EF4-FFF2-40B4-BE49-F238E27FC236}">
                <a16:creationId xmlns:a16="http://schemas.microsoft.com/office/drawing/2014/main" id="{C6D515EF-3DEF-7DF5-1722-FD81A46372D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239970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en-US" sz="4000" dirty="0"/>
              <a:t>UZF Package Continuity Equation</a:t>
            </a:r>
          </a:p>
        </p:txBody>
      </p:sp>
      <p:sp>
        <p:nvSpPr>
          <p:cNvPr id="11267" name="Rectangle 3"/>
          <p:cNvSpPr>
            <a:spLocks noGrp="1" noChangeArrowheads="1"/>
          </p:cNvSpPr>
          <p:nvPr>
            <p:ph type="body" idx="1"/>
          </p:nvPr>
        </p:nvSpPr>
        <p:spPr/>
        <p:txBody>
          <a:bodyPr/>
          <a:lstStyle/>
          <a:p>
            <a:pPr eaLnBrk="1" hangingPunct="1">
              <a:lnSpc>
                <a:spcPct val="90000"/>
              </a:lnSpc>
            </a:pPr>
            <a:r>
              <a:rPr lang="en-US" dirty="0"/>
              <a:t>Kinematic-wave Equation for vertical unsaturated flow provides a solution for </a:t>
            </a:r>
            <a:r>
              <a:rPr lang="en-US" b="1" u="sng" dirty="0"/>
              <a:t>gravity flow with internal drainage</a:t>
            </a:r>
            <a:r>
              <a:rPr lang="en-US" b="1" dirty="0"/>
              <a:t>.</a:t>
            </a:r>
          </a:p>
          <a:p>
            <a:pPr eaLnBrk="1" hangingPunct="1">
              <a:lnSpc>
                <a:spcPct val="90000"/>
              </a:lnSpc>
            </a:pPr>
            <a:endParaRPr lang="en-US" b="1" dirty="0"/>
          </a:p>
          <a:p>
            <a:pPr eaLnBrk="1" hangingPunct="1">
              <a:lnSpc>
                <a:spcPct val="90000"/>
              </a:lnSpc>
            </a:pPr>
            <a:endParaRPr lang="en-US" b="1" dirty="0"/>
          </a:p>
          <a:p>
            <a:pPr eaLnBrk="1" hangingPunct="1">
              <a:lnSpc>
                <a:spcPct val="90000"/>
              </a:lnSpc>
            </a:pPr>
            <a:endParaRPr lang="en-US" dirty="0"/>
          </a:p>
        </p:txBody>
      </p:sp>
      <p:pic>
        <p:nvPicPr>
          <p:cNvPr id="22" name="Picture 21"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0395" y="3318608"/>
            <a:ext cx="5892800" cy="1054100"/>
          </a:xfrm>
          <a:prstGeom prst="rect">
            <a:avLst/>
          </a:prstGeom>
        </p:spPr>
      </p:pic>
      <p:grpSp>
        <p:nvGrpSpPr>
          <p:cNvPr id="26" name="Group 25">
            <a:extLst>
              <a:ext uri="{FF2B5EF4-FFF2-40B4-BE49-F238E27FC236}">
                <a16:creationId xmlns:a16="http://schemas.microsoft.com/office/drawing/2014/main" id="{565265B5-5BEF-915D-0CAF-B4D1CB2C2F5D}"/>
              </a:ext>
            </a:extLst>
          </p:cNvPr>
          <p:cNvGrpSpPr/>
          <p:nvPr/>
        </p:nvGrpSpPr>
        <p:grpSpPr>
          <a:xfrm>
            <a:off x="609600" y="2691766"/>
            <a:ext cx="4677120" cy="3614167"/>
            <a:chOff x="609600" y="2691766"/>
            <a:chExt cx="4677120" cy="3614167"/>
          </a:xfrm>
        </p:grpSpPr>
        <p:sp>
          <p:nvSpPr>
            <p:cNvPr id="4" name="Line 16"/>
            <p:cNvSpPr>
              <a:spLocks noChangeShapeType="1"/>
            </p:cNvSpPr>
            <p:nvPr/>
          </p:nvSpPr>
          <p:spPr bwMode="auto">
            <a:xfrm>
              <a:off x="857250" y="3125886"/>
              <a:ext cx="183488" cy="0"/>
            </a:xfrm>
            <a:prstGeom prst="line">
              <a:avLst/>
            </a:prstGeom>
            <a:noFill/>
            <a:ln w="57150">
              <a:solidFill>
                <a:srgbClr val="FFFF00"/>
              </a:solidFill>
              <a:round/>
              <a:headEnd/>
              <a:tailEnd/>
            </a:ln>
          </p:spPr>
          <p:txBody>
            <a:bodyPr/>
            <a:lstStyle/>
            <a:p>
              <a:endParaRPr lang="en-US"/>
            </a:p>
          </p:txBody>
        </p:sp>
        <p:sp>
          <p:nvSpPr>
            <p:cNvPr id="5" name="Line 17"/>
            <p:cNvSpPr>
              <a:spLocks noChangeShapeType="1"/>
            </p:cNvSpPr>
            <p:nvPr/>
          </p:nvSpPr>
          <p:spPr bwMode="auto">
            <a:xfrm>
              <a:off x="875214" y="5858681"/>
              <a:ext cx="183488" cy="0"/>
            </a:xfrm>
            <a:prstGeom prst="line">
              <a:avLst/>
            </a:prstGeom>
            <a:noFill/>
            <a:ln w="57150">
              <a:solidFill>
                <a:srgbClr val="FFFF00"/>
              </a:solidFill>
              <a:round/>
              <a:headEnd/>
              <a:tailEnd/>
            </a:ln>
          </p:spPr>
          <p:txBody>
            <a:bodyPr/>
            <a:lstStyle/>
            <a:p>
              <a:endParaRPr lang="en-US"/>
            </a:p>
          </p:txBody>
        </p:sp>
        <p:sp>
          <p:nvSpPr>
            <p:cNvPr id="6" name="Line 18"/>
            <p:cNvSpPr>
              <a:spLocks noChangeShapeType="1"/>
            </p:cNvSpPr>
            <p:nvPr/>
          </p:nvSpPr>
          <p:spPr bwMode="auto">
            <a:xfrm flipH="1" flipV="1">
              <a:off x="1067685" y="5867400"/>
              <a:ext cx="1452505" cy="0"/>
            </a:xfrm>
            <a:prstGeom prst="line">
              <a:avLst/>
            </a:prstGeom>
            <a:noFill/>
            <a:ln w="38100">
              <a:solidFill>
                <a:srgbClr val="00B0F0"/>
              </a:solidFill>
              <a:round/>
              <a:headEnd/>
              <a:tailEnd/>
            </a:ln>
          </p:spPr>
          <p:txBody>
            <a:bodyPr/>
            <a:lstStyle/>
            <a:p>
              <a:endParaRPr lang="en-US"/>
            </a:p>
          </p:txBody>
        </p:sp>
        <p:sp>
          <p:nvSpPr>
            <p:cNvPr id="7" name="Rectangle 19"/>
            <p:cNvSpPr>
              <a:spLocks noChangeArrowheads="1"/>
            </p:cNvSpPr>
            <p:nvPr/>
          </p:nvSpPr>
          <p:spPr bwMode="auto">
            <a:xfrm>
              <a:off x="1042022" y="4552072"/>
              <a:ext cx="1337023"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8" name="Rectangle 26"/>
            <p:cNvSpPr>
              <a:spLocks noChangeArrowheads="1"/>
            </p:cNvSpPr>
            <p:nvPr/>
          </p:nvSpPr>
          <p:spPr bwMode="auto">
            <a:xfrm>
              <a:off x="1042022" y="4432496"/>
              <a:ext cx="1328041"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9" name="Rectangle 27"/>
            <p:cNvSpPr>
              <a:spLocks noChangeArrowheads="1"/>
            </p:cNvSpPr>
            <p:nvPr/>
          </p:nvSpPr>
          <p:spPr bwMode="auto">
            <a:xfrm>
              <a:off x="1042022" y="4312921"/>
              <a:ext cx="1293397"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0" name="Rectangle 28"/>
            <p:cNvSpPr>
              <a:spLocks noChangeArrowheads="1"/>
            </p:cNvSpPr>
            <p:nvPr/>
          </p:nvSpPr>
          <p:spPr bwMode="auto">
            <a:xfrm>
              <a:off x="1042022" y="4193346"/>
              <a:ext cx="1293397"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1" name="Rectangle 29"/>
            <p:cNvSpPr>
              <a:spLocks noChangeArrowheads="1"/>
            </p:cNvSpPr>
            <p:nvPr/>
          </p:nvSpPr>
          <p:spPr bwMode="auto">
            <a:xfrm>
              <a:off x="1042021" y="4073770"/>
              <a:ext cx="1231806" cy="119575"/>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2" name="Rectangle 30"/>
            <p:cNvSpPr>
              <a:spLocks noChangeArrowheads="1"/>
            </p:cNvSpPr>
            <p:nvPr/>
          </p:nvSpPr>
          <p:spPr bwMode="auto">
            <a:xfrm>
              <a:off x="1042021" y="3894407"/>
              <a:ext cx="1170216"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3" name="Rectangle 31"/>
            <p:cNvSpPr>
              <a:spLocks noChangeArrowheads="1"/>
            </p:cNvSpPr>
            <p:nvPr/>
          </p:nvSpPr>
          <p:spPr bwMode="auto">
            <a:xfrm>
              <a:off x="1042021" y="3715044"/>
              <a:ext cx="1108626"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4" name="Rectangle 32"/>
            <p:cNvSpPr>
              <a:spLocks noChangeArrowheads="1"/>
            </p:cNvSpPr>
            <p:nvPr/>
          </p:nvSpPr>
          <p:spPr bwMode="auto">
            <a:xfrm>
              <a:off x="1042022" y="3535681"/>
              <a:ext cx="985445"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5" name="Rectangle 33"/>
            <p:cNvSpPr>
              <a:spLocks noChangeArrowheads="1"/>
            </p:cNvSpPr>
            <p:nvPr/>
          </p:nvSpPr>
          <p:spPr bwMode="auto">
            <a:xfrm>
              <a:off x="1059986" y="3296530"/>
              <a:ext cx="844301" cy="239151"/>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6" name="Rectangle 34"/>
            <p:cNvSpPr>
              <a:spLocks noChangeArrowheads="1"/>
            </p:cNvSpPr>
            <p:nvPr/>
          </p:nvSpPr>
          <p:spPr bwMode="auto">
            <a:xfrm>
              <a:off x="1042021" y="3117167"/>
              <a:ext cx="800674" cy="179363"/>
            </a:xfrm>
            <a:prstGeom prst="rect">
              <a:avLst/>
            </a:prstGeom>
            <a:solidFill>
              <a:srgbClr val="33CCFF"/>
            </a:solidFill>
            <a:ln w="19050">
              <a:solidFill>
                <a:srgbClr val="FFFF00"/>
              </a:solidFill>
              <a:miter lim="800000"/>
              <a:headEnd/>
              <a:tailEnd/>
            </a:ln>
          </p:spPr>
          <p:txBody>
            <a:bodyPr wrap="none" anchor="ctr"/>
            <a:lstStyle/>
            <a:p>
              <a:pPr algn="ctr"/>
              <a:endParaRPr lang="en-US" sz="2400"/>
            </a:p>
          </p:txBody>
        </p:sp>
        <p:sp>
          <p:nvSpPr>
            <p:cNvPr id="18" name="Line 36"/>
            <p:cNvSpPr>
              <a:spLocks noChangeShapeType="1"/>
            </p:cNvSpPr>
            <p:nvPr/>
          </p:nvSpPr>
          <p:spPr bwMode="auto">
            <a:xfrm>
              <a:off x="1040738" y="3125886"/>
              <a:ext cx="0" cy="2741514"/>
            </a:xfrm>
            <a:prstGeom prst="line">
              <a:avLst/>
            </a:prstGeom>
            <a:noFill/>
            <a:ln w="57150">
              <a:solidFill>
                <a:srgbClr val="FFFF00"/>
              </a:solidFill>
              <a:round/>
              <a:headEnd/>
              <a:tailEnd/>
            </a:ln>
          </p:spPr>
          <p:txBody>
            <a:bodyPr/>
            <a:lstStyle/>
            <a:p>
              <a:endParaRPr lang="en-US"/>
            </a:p>
          </p:txBody>
        </p:sp>
        <p:sp>
          <p:nvSpPr>
            <p:cNvPr id="19" name="Line 37"/>
            <p:cNvSpPr>
              <a:spLocks noChangeShapeType="1"/>
            </p:cNvSpPr>
            <p:nvPr/>
          </p:nvSpPr>
          <p:spPr bwMode="auto">
            <a:xfrm>
              <a:off x="1039455" y="3117166"/>
              <a:ext cx="1410162" cy="0"/>
            </a:xfrm>
            <a:prstGeom prst="line">
              <a:avLst/>
            </a:prstGeom>
            <a:noFill/>
            <a:ln w="38100">
              <a:solidFill>
                <a:srgbClr val="FF9933"/>
              </a:solidFill>
              <a:round/>
              <a:headEnd/>
              <a:tailEnd/>
            </a:ln>
          </p:spPr>
          <p:txBody>
            <a:bodyPr/>
            <a:lstStyle/>
            <a:p>
              <a:endParaRPr lang="en-US"/>
            </a:p>
          </p:txBody>
        </p:sp>
        <p:sp>
          <p:nvSpPr>
            <p:cNvPr id="20" name="AutoShape 47"/>
            <p:cNvSpPr>
              <a:spLocks noChangeArrowheads="1"/>
            </p:cNvSpPr>
            <p:nvPr/>
          </p:nvSpPr>
          <p:spPr bwMode="auto">
            <a:xfrm rot="10969525">
              <a:off x="2089057" y="5747826"/>
              <a:ext cx="175789" cy="110857"/>
            </a:xfrm>
            <a:prstGeom prst="triangle">
              <a:avLst>
                <a:gd name="adj" fmla="val 50000"/>
              </a:avLst>
            </a:prstGeom>
            <a:solidFill>
              <a:srgbClr val="00B0F0"/>
            </a:solidFill>
            <a:ln w="9525">
              <a:solidFill>
                <a:schemeClr val="tx1"/>
              </a:solidFill>
              <a:miter lim="800000"/>
              <a:headEnd/>
              <a:tailEnd/>
            </a:ln>
          </p:spPr>
          <p:txBody>
            <a:bodyPr wrap="none" anchor="ctr"/>
            <a:lstStyle/>
            <a:p>
              <a:endParaRPr lang="en-US"/>
            </a:p>
          </p:txBody>
        </p:sp>
        <p:sp>
          <p:nvSpPr>
            <p:cNvPr id="21" name="Text Box 50"/>
            <p:cNvSpPr txBox="1">
              <a:spLocks noChangeArrowheads="1"/>
            </p:cNvSpPr>
            <p:nvPr/>
          </p:nvSpPr>
          <p:spPr bwMode="auto">
            <a:xfrm>
              <a:off x="609600" y="2691766"/>
              <a:ext cx="2159566" cy="461665"/>
            </a:xfrm>
            <a:prstGeom prst="rect">
              <a:avLst/>
            </a:prstGeom>
            <a:noFill/>
            <a:ln w="9525">
              <a:noFill/>
              <a:miter lim="800000"/>
              <a:headEnd/>
              <a:tailEnd/>
            </a:ln>
          </p:spPr>
          <p:txBody>
            <a:bodyPr wrap="none">
              <a:spAutoFit/>
            </a:bodyPr>
            <a:lstStyle/>
            <a:p>
              <a:r>
                <a:rPr lang="en-US" sz="2400" dirty="0">
                  <a:solidFill>
                    <a:srgbClr val="FFFFFF"/>
                  </a:solidFill>
                </a:rPr>
                <a:t>Water Content</a:t>
              </a:r>
            </a:p>
          </p:txBody>
        </p:sp>
        <p:sp>
          <p:nvSpPr>
            <p:cNvPr id="3" name="Right Brace 2"/>
            <p:cNvSpPr/>
            <p:nvPr/>
          </p:nvSpPr>
          <p:spPr bwMode="auto">
            <a:xfrm>
              <a:off x="2400857" y="3206847"/>
              <a:ext cx="269330" cy="1289796"/>
            </a:xfrm>
            <a:prstGeom prst="rightBrace">
              <a:avLst/>
            </a:prstGeom>
            <a:noFill/>
            <a:ln w="15875" cap="flat" cmpd="sng" algn="ctr">
              <a:solidFill>
                <a:srgbClr val="FFFF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endParaRPr lang="en-US" sz="2800">
                <a:latin typeface="Times New Roman" pitchFamily="18" charset="0"/>
              </a:endParaRPr>
            </a:p>
          </p:txBody>
        </p:sp>
        <p:sp>
          <p:nvSpPr>
            <p:cNvPr id="24" name="Text Box 50"/>
            <p:cNvSpPr txBox="1">
              <a:spLocks noChangeArrowheads="1"/>
            </p:cNvSpPr>
            <p:nvPr/>
          </p:nvSpPr>
          <p:spPr bwMode="auto">
            <a:xfrm>
              <a:off x="2788920" y="3672383"/>
              <a:ext cx="2497800" cy="461665"/>
            </a:xfrm>
            <a:prstGeom prst="rect">
              <a:avLst/>
            </a:prstGeom>
            <a:noFill/>
            <a:ln w="9525">
              <a:noFill/>
              <a:miter lim="800000"/>
              <a:headEnd/>
              <a:tailEnd/>
            </a:ln>
          </p:spPr>
          <p:txBody>
            <a:bodyPr wrap="none">
              <a:spAutoFit/>
            </a:bodyPr>
            <a:lstStyle/>
            <a:p>
              <a:r>
                <a:rPr lang="en-US" sz="2400" dirty="0">
                  <a:solidFill>
                    <a:srgbClr val="FFFFFF"/>
                  </a:solidFill>
                </a:rPr>
                <a:t>Internal drainage</a:t>
              </a:r>
            </a:p>
          </p:txBody>
        </p:sp>
        <p:cxnSp>
          <p:nvCxnSpPr>
            <p:cNvPr id="23" name="Straight Arrow Connector 22"/>
            <p:cNvCxnSpPr/>
            <p:nvPr/>
          </p:nvCxnSpPr>
          <p:spPr bwMode="auto">
            <a:xfrm>
              <a:off x="1793936" y="4783602"/>
              <a:ext cx="0" cy="476250"/>
            </a:xfrm>
            <a:prstGeom prst="straightConnector1">
              <a:avLst/>
            </a:prstGeom>
            <a:noFill/>
            <a:ln w="15875" cap="flat" cmpd="sng" algn="ctr">
              <a:solidFill>
                <a:schemeClr val="tx2"/>
              </a:solidFill>
              <a:prstDash val="solid"/>
              <a:round/>
              <a:headEnd type="none" w="med" len="med"/>
              <a:tailEnd type="arrow"/>
            </a:ln>
            <a:effectLst/>
          </p:spPr>
        </p:cxnSp>
        <p:sp>
          <p:nvSpPr>
            <p:cNvPr id="27" name="Text Box 50"/>
            <p:cNvSpPr txBox="1">
              <a:spLocks noChangeArrowheads="1"/>
            </p:cNvSpPr>
            <p:nvPr/>
          </p:nvSpPr>
          <p:spPr bwMode="auto">
            <a:xfrm>
              <a:off x="1253035" y="4861495"/>
              <a:ext cx="1222642" cy="830997"/>
            </a:xfrm>
            <a:prstGeom prst="rect">
              <a:avLst/>
            </a:prstGeom>
            <a:noFill/>
            <a:ln w="9525">
              <a:noFill/>
              <a:miter lim="800000"/>
              <a:headEnd/>
              <a:tailEnd/>
            </a:ln>
          </p:spPr>
          <p:txBody>
            <a:bodyPr wrap="none">
              <a:spAutoFit/>
            </a:bodyPr>
            <a:lstStyle/>
            <a:p>
              <a:r>
                <a:rPr lang="en-US" sz="2400" dirty="0">
                  <a:solidFill>
                    <a:srgbClr val="FFFFFF"/>
                  </a:solidFill>
                </a:rPr>
                <a:t>Wetting</a:t>
              </a:r>
            </a:p>
            <a:p>
              <a:r>
                <a:rPr lang="en-US" sz="2400" dirty="0">
                  <a:solidFill>
                    <a:srgbClr val="FFFFFF"/>
                  </a:solidFill>
                </a:rPr>
                <a:t>Front</a:t>
              </a:r>
            </a:p>
          </p:txBody>
        </p:sp>
        <p:sp>
          <p:nvSpPr>
            <p:cNvPr id="17" name="Freeform 35"/>
            <p:cNvSpPr>
              <a:spLocks/>
            </p:cNvSpPr>
            <p:nvPr/>
          </p:nvSpPr>
          <p:spPr bwMode="auto">
            <a:xfrm>
              <a:off x="1047153" y="3127131"/>
              <a:ext cx="1353704" cy="2680482"/>
            </a:xfrm>
            <a:custGeom>
              <a:avLst/>
              <a:gdLst>
                <a:gd name="T0" fmla="*/ 935038 w 1055"/>
                <a:gd name="T1" fmla="*/ 0 h 2152"/>
                <a:gd name="T2" fmla="*/ 1016000 w 1055"/>
                <a:gd name="T3" fmla="*/ 231775 h 2152"/>
                <a:gd name="T4" fmla="*/ 1166813 w 1055"/>
                <a:gd name="T5" fmla="*/ 555625 h 2152"/>
                <a:gd name="T6" fmla="*/ 1304925 w 1055"/>
                <a:gd name="T7" fmla="*/ 809625 h 2152"/>
                <a:gd name="T8" fmla="*/ 1455738 w 1055"/>
                <a:gd name="T9" fmla="*/ 1122362 h 2152"/>
                <a:gd name="T10" fmla="*/ 1571625 w 1055"/>
                <a:gd name="T11" fmla="*/ 1435100 h 2152"/>
                <a:gd name="T12" fmla="*/ 1595438 w 1055"/>
                <a:gd name="T13" fmla="*/ 1851025 h 2152"/>
                <a:gd name="T14" fmla="*/ 1096963 w 1055"/>
                <a:gd name="T15" fmla="*/ 1944687 h 2152"/>
                <a:gd name="T16" fmla="*/ 552450 w 1055"/>
                <a:gd name="T17" fmla="*/ 2025650 h 2152"/>
                <a:gd name="T18" fmla="*/ 263525 w 1055"/>
                <a:gd name="T19" fmla="*/ 2128837 h 2152"/>
                <a:gd name="T20" fmla="*/ 44450 w 1055"/>
                <a:gd name="T21" fmla="*/ 2395537 h 2152"/>
                <a:gd name="T22" fmla="*/ 9525 w 1055"/>
                <a:gd name="T23" fmla="*/ 3194049 h 2152"/>
                <a:gd name="T24" fmla="*/ 0 w 1055"/>
                <a:gd name="T25" fmla="*/ 3416300 h 215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55"/>
                <a:gd name="T40" fmla="*/ 0 h 2152"/>
                <a:gd name="T41" fmla="*/ 1055 w 1055"/>
                <a:gd name="T42" fmla="*/ 2152 h 215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55" h="2152">
                  <a:moveTo>
                    <a:pt x="589" y="0"/>
                  </a:moveTo>
                  <a:cubicBezTo>
                    <a:pt x="597" y="24"/>
                    <a:pt x="616" y="88"/>
                    <a:pt x="640" y="146"/>
                  </a:cubicBezTo>
                  <a:cubicBezTo>
                    <a:pt x="664" y="204"/>
                    <a:pt x="705" y="289"/>
                    <a:pt x="735" y="350"/>
                  </a:cubicBezTo>
                  <a:cubicBezTo>
                    <a:pt x="765" y="411"/>
                    <a:pt x="792" y="451"/>
                    <a:pt x="822" y="510"/>
                  </a:cubicBezTo>
                  <a:cubicBezTo>
                    <a:pt x="852" y="569"/>
                    <a:pt x="889" y="641"/>
                    <a:pt x="917" y="707"/>
                  </a:cubicBezTo>
                  <a:cubicBezTo>
                    <a:pt x="945" y="773"/>
                    <a:pt x="975" y="828"/>
                    <a:pt x="990" y="904"/>
                  </a:cubicBezTo>
                  <a:cubicBezTo>
                    <a:pt x="1005" y="980"/>
                    <a:pt x="1055" y="1113"/>
                    <a:pt x="1005" y="1166"/>
                  </a:cubicBezTo>
                  <a:cubicBezTo>
                    <a:pt x="955" y="1219"/>
                    <a:pt x="800" y="1207"/>
                    <a:pt x="691" y="1225"/>
                  </a:cubicBezTo>
                  <a:cubicBezTo>
                    <a:pt x="582" y="1243"/>
                    <a:pt x="435" y="1257"/>
                    <a:pt x="348" y="1276"/>
                  </a:cubicBezTo>
                  <a:cubicBezTo>
                    <a:pt x="261" y="1295"/>
                    <a:pt x="219" y="1302"/>
                    <a:pt x="166" y="1341"/>
                  </a:cubicBezTo>
                  <a:cubicBezTo>
                    <a:pt x="113" y="1380"/>
                    <a:pt x="55" y="1397"/>
                    <a:pt x="28" y="1509"/>
                  </a:cubicBezTo>
                  <a:cubicBezTo>
                    <a:pt x="1" y="1621"/>
                    <a:pt x="11" y="1905"/>
                    <a:pt x="6" y="2012"/>
                  </a:cubicBezTo>
                  <a:cubicBezTo>
                    <a:pt x="1" y="2119"/>
                    <a:pt x="1" y="2123"/>
                    <a:pt x="0" y="2152"/>
                  </a:cubicBezTo>
                </a:path>
              </a:pathLst>
            </a:custGeom>
            <a:noFill/>
            <a:ln w="38100">
              <a:solidFill>
                <a:schemeClr val="bg1"/>
              </a:solidFill>
              <a:round/>
              <a:headEnd/>
              <a:tailEnd/>
            </a:ln>
          </p:spPr>
          <p:txBody>
            <a:bodyPr/>
            <a:lstStyle/>
            <a:p>
              <a:endParaRPr lang="en-US"/>
            </a:p>
          </p:txBody>
        </p:sp>
        <p:sp>
          <p:nvSpPr>
            <p:cNvPr id="25" name="Text Box 50">
              <a:extLst>
                <a:ext uri="{FF2B5EF4-FFF2-40B4-BE49-F238E27FC236}">
                  <a16:creationId xmlns:a16="http://schemas.microsoft.com/office/drawing/2014/main" id="{25863DD4-5039-8FEA-CF31-777BFD7137C9}"/>
                </a:ext>
              </a:extLst>
            </p:cNvPr>
            <p:cNvSpPr txBox="1">
              <a:spLocks noChangeArrowheads="1"/>
            </p:cNvSpPr>
            <p:nvPr/>
          </p:nvSpPr>
          <p:spPr bwMode="auto">
            <a:xfrm>
              <a:off x="2553929" y="5474936"/>
              <a:ext cx="993990" cy="830997"/>
            </a:xfrm>
            <a:prstGeom prst="rect">
              <a:avLst/>
            </a:prstGeom>
            <a:noFill/>
            <a:ln w="9525">
              <a:noFill/>
              <a:miter lim="800000"/>
              <a:headEnd/>
              <a:tailEnd/>
            </a:ln>
          </p:spPr>
          <p:txBody>
            <a:bodyPr wrap="none">
              <a:spAutoFit/>
            </a:bodyPr>
            <a:lstStyle/>
            <a:p>
              <a:r>
                <a:rPr lang="en-US" sz="2400" dirty="0">
                  <a:solidFill>
                    <a:srgbClr val="FFFFFF"/>
                  </a:solidFill>
                </a:rPr>
                <a:t>Water</a:t>
              </a:r>
            </a:p>
            <a:p>
              <a:r>
                <a:rPr lang="en-US" sz="2400" dirty="0">
                  <a:solidFill>
                    <a:srgbClr val="FFFFFF"/>
                  </a:solidFill>
                </a:rPr>
                <a:t>Table</a:t>
              </a:r>
            </a:p>
          </p:txBody>
        </p:sp>
      </p:grpSp>
    </p:spTree>
    <p:extLst>
      <p:ext uri="{BB962C8B-B14F-4D97-AF65-F5344CB8AC3E}">
        <p14:creationId xmlns:p14="http://schemas.microsoft.com/office/powerpoint/2010/main" val="10917988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p:txBody>
          <a:bodyPr/>
          <a:lstStyle/>
          <a:p>
            <a:pPr eaLnBrk="1" hangingPunct="1"/>
            <a:r>
              <a:rPr lang="en-US" sz="4000" dirty="0"/>
              <a:t>UZF Package Variables</a:t>
            </a:r>
          </a:p>
        </p:txBody>
      </p:sp>
      <p:sp>
        <p:nvSpPr>
          <p:cNvPr id="1029" name="Text Box 4"/>
          <p:cNvSpPr txBox="1">
            <a:spLocks noChangeArrowheads="1"/>
          </p:cNvSpPr>
          <p:nvPr/>
        </p:nvSpPr>
        <p:spPr bwMode="auto">
          <a:xfrm>
            <a:off x="5784851" y="2838162"/>
            <a:ext cx="4427213" cy="584776"/>
          </a:xfrm>
          <a:prstGeom prst="rect">
            <a:avLst/>
          </a:prstGeom>
          <a:noFill/>
          <a:ln w="15875">
            <a:noFill/>
            <a:miter lim="800000"/>
            <a:headEnd/>
            <a:tailEnd/>
          </a:ln>
        </p:spPr>
        <p:txBody>
          <a:bodyPr wrap="none">
            <a:spAutoFit/>
          </a:bodyPr>
          <a:lstStyle/>
          <a:p>
            <a:r>
              <a:rPr lang="en-US" sz="3200" dirty="0">
                <a:solidFill>
                  <a:srgbClr val="FFFFFF"/>
                </a:solidFill>
              </a:rPr>
              <a:t>Brooks-Corey Equation</a:t>
            </a:r>
          </a:p>
        </p:txBody>
      </p:sp>
      <p:sp>
        <p:nvSpPr>
          <p:cNvPr id="1032" name="Text Box 15"/>
          <p:cNvSpPr txBox="1">
            <a:spLocks noChangeArrowheads="1"/>
          </p:cNvSpPr>
          <p:nvPr/>
        </p:nvSpPr>
        <p:spPr bwMode="auto">
          <a:xfrm>
            <a:off x="5784850" y="4267200"/>
            <a:ext cx="4610156" cy="584776"/>
          </a:xfrm>
          <a:prstGeom prst="rect">
            <a:avLst/>
          </a:prstGeom>
          <a:noFill/>
          <a:ln w="15875">
            <a:noFill/>
            <a:miter lim="800000"/>
            <a:headEnd/>
            <a:tailEnd/>
          </a:ln>
        </p:spPr>
        <p:txBody>
          <a:bodyPr wrap="none">
            <a:spAutoFit/>
          </a:bodyPr>
          <a:lstStyle/>
          <a:p>
            <a:r>
              <a:rPr lang="en-US" sz="3200" dirty="0">
                <a:solidFill>
                  <a:srgbClr val="FFFFFF"/>
                </a:solidFill>
              </a:rPr>
              <a:t>Required input variables</a:t>
            </a:r>
          </a:p>
        </p:txBody>
      </p:sp>
      <p:pic>
        <p:nvPicPr>
          <p:cNvPr id="3" name="Picture 2"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2667000"/>
            <a:ext cx="4051300" cy="9271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3700" y="4343688"/>
            <a:ext cx="2882900" cy="431800"/>
          </a:xfrm>
          <a:prstGeom prst="rect">
            <a:avLst/>
          </a:prstGeom>
        </p:spPr>
      </p:pic>
    </p:spTree>
    <p:extLst>
      <p:ext uri="{BB962C8B-B14F-4D97-AF65-F5344CB8AC3E}">
        <p14:creationId xmlns:p14="http://schemas.microsoft.com/office/powerpoint/2010/main" val="38622550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155ED-61FF-3439-0290-3B07C38148A7}"/>
              </a:ext>
            </a:extLst>
          </p:cNvPr>
          <p:cNvSpPr>
            <a:spLocks noGrp="1"/>
          </p:cNvSpPr>
          <p:nvPr>
            <p:ph type="title"/>
          </p:nvPr>
        </p:nvSpPr>
        <p:spPr/>
        <p:txBody>
          <a:bodyPr/>
          <a:lstStyle/>
          <a:p>
            <a:r>
              <a:rPr lang="en-US" dirty="0"/>
              <a:t>UZF Package Capabilities</a:t>
            </a:r>
          </a:p>
        </p:txBody>
      </p:sp>
      <p:sp>
        <p:nvSpPr>
          <p:cNvPr id="3" name="Content Placeholder 2">
            <a:extLst>
              <a:ext uri="{FF2B5EF4-FFF2-40B4-BE49-F238E27FC236}">
                <a16:creationId xmlns:a16="http://schemas.microsoft.com/office/drawing/2014/main" id="{4E8CE7E7-D8A5-07BA-ABCF-3A0A42963E60}"/>
              </a:ext>
            </a:extLst>
          </p:cNvPr>
          <p:cNvSpPr>
            <a:spLocks noGrp="1"/>
          </p:cNvSpPr>
          <p:nvPr>
            <p:ph idx="1"/>
          </p:nvPr>
        </p:nvSpPr>
        <p:spPr/>
        <p:txBody>
          <a:bodyPr/>
          <a:lstStyle/>
          <a:p>
            <a:pPr eaLnBrk="1" hangingPunct="1">
              <a:spcBef>
                <a:spcPts val="0"/>
              </a:spcBef>
              <a:spcAft>
                <a:spcPts val="2400"/>
              </a:spcAft>
            </a:pPr>
            <a:r>
              <a:rPr lang="en-US" dirty="0"/>
              <a:t>Intended for basin scale studies</a:t>
            </a:r>
            <a:endParaRPr lang="en-US" sz="1600" dirty="0"/>
          </a:p>
          <a:p>
            <a:pPr marL="0" indent="0" eaLnBrk="1" hangingPunct="1">
              <a:buNone/>
            </a:pPr>
            <a:r>
              <a:rPr lang="en-US" dirty="0"/>
              <a:t>Simulates</a:t>
            </a:r>
          </a:p>
          <a:p>
            <a:pPr eaLnBrk="1" hangingPunct="1"/>
            <a:r>
              <a:rPr lang="en-US" dirty="0"/>
              <a:t>Gravity flow in the unsaturated zone</a:t>
            </a:r>
          </a:p>
          <a:p>
            <a:pPr eaLnBrk="1" hangingPunct="1"/>
            <a:r>
              <a:rPr lang="en-US" dirty="0"/>
              <a:t>Evapotranspiration (unsaturated and saturated)</a:t>
            </a:r>
          </a:p>
          <a:p>
            <a:pPr eaLnBrk="1" hangingPunct="1"/>
            <a:r>
              <a:rPr lang="en-US" dirty="0"/>
              <a:t>Infiltration excess (rejected infiltration)</a:t>
            </a:r>
          </a:p>
          <a:p>
            <a:pPr eaLnBrk="1" hangingPunct="1"/>
            <a:r>
              <a:rPr lang="en-US" dirty="0"/>
              <a:t>Saturation excess (groundwater discharge to land surface)</a:t>
            </a:r>
          </a:p>
          <a:p>
            <a:endParaRPr lang="en-US" dirty="0"/>
          </a:p>
        </p:txBody>
      </p:sp>
    </p:spTree>
    <p:extLst>
      <p:ext uri="{BB962C8B-B14F-4D97-AF65-F5344CB8AC3E}">
        <p14:creationId xmlns:p14="http://schemas.microsoft.com/office/powerpoint/2010/main" val="40292588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4CBB9-4B20-6BFC-714F-B7D98EE128F2}"/>
              </a:ext>
            </a:extLst>
          </p:cNvPr>
          <p:cNvSpPr>
            <a:spLocks noGrp="1"/>
          </p:cNvSpPr>
          <p:nvPr>
            <p:ph type="title"/>
          </p:nvPr>
        </p:nvSpPr>
        <p:spPr/>
        <p:txBody>
          <a:bodyPr/>
          <a:lstStyle/>
          <a:p>
            <a:r>
              <a:rPr lang="en-US" dirty="0"/>
              <a:t>UZF Package</a:t>
            </a:r>
          </a:p>
        </p:txBody>
      </p:sp>
      <p:grpSp>
        <p:nvGrpSpPr>
          <p:cNvPr id="28" name="Group 27">
            <a:extLst>
              <a:ext uri="{FF2B5EF4-FFF2-40B4-BE49-F238E27FC236}">
                <a16:creationId xmlns:a16="http://schemas.microsoft.com/office/drawing/2014/main" id="{143AADD7-4AD1-8A82-81CE-A61E15977297}"/>
              </a:ext>
            </a:extLst>
          </p:cNvPr>
          <p:cNvGrpSpPr/>
          <p:nvPr/>
        </p:nvGrpSpPr>
        <p:grpSpPr>
          <a:xfrm>
            <a:off x="1724818" y="1143000"/>
            <a:ext cx="8640763" cy="3952577"/>
            <a:chOff x="1847850" y="1881189"/>
            <a:chExt cx="8640763" cy="3952577"/>
          </a:xfrm>
        </p:grpSpPr>
        <p:sp>
          <p:nvSpPr>
            <p:cNvPr id="3" name="Rectangle 4">
              <a:extLst>
                <a:ext uri="{FF2B5EF4-FFF2-40B4-BE49-F238E27FC236}">
                  <a16:creationId xmlns:a16="http://schemas.microsoft.com/office/drawing/2014/main" id="{74408B94-BEFB-8257-4DC5-12107C421EC1}"/>
                </a:ext>
              </a:extLst>
            </p:cNvPr>
            <p:cNvSpPr>
              <a:spLocks noChangeArrowheads="1"/>
            </p:cNvSpPr>
            <p:nvPr/>
          </p:nvSpPr>
          <p:spPr bwMode="auto">
            <a:xfrm>
              <a:off x="2532063" y="2420939"/>
              <a:ext cx="3600450" cy="233997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sp>
          <p:nvSpPr>
            <p:cNvPr id="4" name="Text Box 7">
              <a:extLst>
                <a:ext uri="{FF2B5EF4-FFF2-40B4-BE49-F238E27FC236}">
                  <a16:creationId xmlns:a16="http://schemas.microsoft.com/office/drawing/2014/main" id="{4174285E-8595-6F55-0E21-3A666AF62E0D}"/>
                </a:ext>
              </a:extLst>
            </p:cNvPr>
            <p:cNvSpPr txBox="1">
              <a:spLocks noChangeArrowheads="1"/>
            </p:cNvSpPr>
            <p:nvPr/>
          </p:nvSpPr>
          <p:spPr bwMode="auto">
            <a:xfrm>
              <a:off x="3200400" y="1881189"/>
              <a:ext cx="2272076" cy="461665"/>
            </a:xfrm>
            <a:prstGeom prst="rect">
              <a:avLst/>
            </a:prstGeom>
            <a:noFill/>
            <a:ln w="9525">
              <a:noFill/>
              <a:miter lim="800000"/>
              <a:headEnd/>
              <a:tailEnd/>
            </a:ln>
          </p:spPr>
          <p:txBody>
            <a:bodyPr wrap="none">
              <a:spAutoFit/>
            </a:bodyPr>
            <a:lstStyle/>
            <a:p>
              <a:r>
                <a:rPr lang="en-US" sz="2400" dirty="0">
                  <a:solidFill>
                    <a:srgbClr val="FFFFFF"/>
                  </a:solidFill>
                </a:rPr>
                <a:t>Head/Elevation</a:t>
              </a:r>
            </a:p>
          </p:txBody>
        </p:sp>
        <p:sp>
          <p:nvSpPr>
            <p:cNvPr id="5" name="Text Box 8">
              <a:extLst>
                <a:ext uri="{FF2B5EF4-FFF2-40B4-BE49-F238E27FC236}">
                  <a16:creationId xmlns:a16="http://schemas.microsoft.com/office/drawing/2014/main" id="{78DFFF69-3470-0B5A-9D8B-1E875770D4FF}"/>
                </a:ext>
              </a:extLst>
            </p:cNvPr>
            <p:cNvSpPr txBox="1">
              <a:spLocks noChangeArrowheads="1"/>
            </p:cNvSpPr>
            <p:nvPr/>
          </p:nvSpPr>
          <p:spPr bwMode="auto">
            <a:xfrm>
              <a:off x="3551239" y="4821238"/>
              <a:ext cx="1667569" cy="400110"/>
            </a:xfrm>
            <a:prstGeom prst="rect">
              <a:avLst/>
            </a:prstGeom>
            <a:noFill/>
            <a:ln w="9525">
              <a:noFill/>
              <a:miter lim="800000"/>
              <a:headEnd/>
              <a:tailEnd/>
            </a:ln>
          </p:spPr>
          <p:txBody>
            <a:bodyPr wrap="none">
              <a:spAutoFit/>
            </a:bodyPr>
            <a:lstStyle/>
            <a:p>
              <a:r>
                <a:rPr lang="en-US" sz="2000">
                  <a:solidFill>
                    <a:srgbClr val="FFFFFF"/>
                  </a:solidFill>
                </a:rPr>
                <a:t>Land surface</a:t>
              </a:r>
            </a:p>
          </p:txBody>
        </p:sp>
        <p:sp>
          <p:nvSpPr>
            <p:cNvPr id="6" name="Text Box 9">
              <a:extLst>
                <a:ext uri="{FF2B5EF4-FFF2-40B4-BE49-F238E27FC236}">
                  <a16:creationId xmlns:a16="http://schemas.microsoft.com/office/drawing/2014/main" id="{ED0BC6C7-30BB-4AF5-3AC3-A2EAD378723F}"/>
                </a:ext>
              </a:extLst>
            </p:cNvPr>
            <p:cNvSpPr txBox="1">
              <a:spLocks noChangeArrowheads="1"/>
            </p:cNvSpPr>
            <p:nvPr/>
          </p:nvSpPr>
          <p:spPr bwMode="auto">
            <a:xfrm rot="-5400000">
              <a:off x="1484574" y="4180652"/>
              <a:ext cx="1339329" cy="400110"/>
            </a:xfrm>
            <a:prstGeom prst="rect">
              <a:avLst/>
            </a:prstGeom>
            <a:noFill/>
            <a:ln w="9525">
              <a:noFill/>
              <a:miter lim="800000"/>
              <a:headEnd/>
              <a:tailEnd/>
            </a:ln>
          </p:spPr>
          <p:txBody>
            <a:bodyPr wrap="none">
              <a:spAutoFit/>
            </a:bodyPr>
            <a:lstStyle/>
            <a:p>
              <a:r>
                <a:rPr lang="en-US" sz="2000">
                  <a:solidFill>
                    <a:srgbClr val="FFFFFF"/>
                  </a:solidFill>
                </a:rPr>
                <a:t>Discharge</a:t>
              </a:r>
            </a:p>
          </p:txBody>
        </p:sp>
        <p:sp>
          <p:nvSpPr>
            <p:cNvPr id="7" name="Line 10">
              <a:extLst>
                <a:ext uri="{FF2B5EF4-FFF2-40B4-BE49-F238E27FC236}">
                  <a16:creationId xmlns:a16="http://schemas.microsoft.com/office/drawing/2014/main" id="{5271AA9D-F0C6-6AD1-AF96-45C335A8DAD5}"/>
                </a:ext>
              </a:extLst>
            </p:cNvPr>
            <p:cNvSpPr>
              <a:spLocks noChangeShapeType="1"/>
            </p:cNvSpPr>
            <p:nvPr/>
          </p:nvSpPr>
          <p:spPr bwMode="auto">
            <a:xfrm>
              <a:off x="4332288" y="2420939"/>
              <a:ext cx="0" cy="2484437"/>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8" name="Line 11">
              <a:extLst>
                <a:ext uri="{FF2B5EF4-FFF2-40B4-BE49-F238E27FC236}">
                  <a16:creationId xmlns:a16="http://schemas.microsoft.com/office/drawing/2014/main" id="{83A92AA4-637F-4EC3-8638-D9FCC9825812}"/>
                </a:ext>
              </a:extLst>
            </p:cNvPr>
            <p:cNvSpPr>
              <a:spLocks noChangeShapeType="1"/>
            </p:cNvSpPr>
            <p:nvPr/>
          </p:nvSpPr>
          <p:spPr bwMode="auto">
            <a:xfrm>
              <a:off x="2532063" y="3603625"/>
              <a:ext cx="3600450" cy="0"/>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9" name="Text Box 12">
              <a:extLst>
                <a:ext uri="{FF2B5EF4-FFF2-40B4-BE49-F238E27FC236}">
                  <a16:creationId xmlns:a16="http://schemas.microsoft.com/office/drawing/2014/main" id="{C5890EAB-F7EE-2CFC-E8EA-544703285647}"/>
                </a:ext>
              </a:extLst>
            </p:cNvPr>
            <p:cNvSpPr txBox="1">
              <a:spLocks noChangeArrowheads="1"/>
            </p:cNvSpPr>
            <p:nvPr/>
          </p:nvSpPr>
          <p:spPr bwMode="auto">
            <a:xfrm>
              <a:off x="1847850" y="3321050"/>
              <a:ext cx="683826" cy="523220"/>
            </a:xfrm>
            <a:prstGeom prst="rect">
              <a:avLst/>
            </a:prstGeom>
            <a:noFill/>
            <a:ln w="9525">
              <a:noFill/>
              <a:miter lim="800000"/>
              <a:headEnd/>
              <a:tailEnd/>
            </a:ln>
          </p:spPr>
          <p:txBody>
            <a:bodyPr wrap="none">
              <a:spAutoFit/>
            </a:bodyPr>
            <a:lstStyle/>
            <a:p>
              <a:r>
                <a:rPr lang="en-US" sz="2800" dirty="0">
                  <a:solidFill>
                    <a:srgbClr val="FFFFFF"/>
                  </a:solidFill>
                </a:rPr>
                <a:t>0.0</a:t>
              </a:r>
            </a:p>
          </p:txBody>
        </p:sp>
        <p:sp>
          <p:nvSpPr>
            <p:cNvPr id="10" name="Rectangle 14">
              <a:extLst>
                <a:ext uri="{FF2B5EF4-FFF2-40B4-BE49-F238E27FC236}">
                  <a16:creationId xmlns:a16="http://schemas.microsoft.com/office/drawing/2014/main" id="{87EC7AC9-2929-ED20-A8D2-FC4E65A79BCA}"/>
                </a:ext>
              </a:extLst>
            </p:cNvPr>
            <p:cNvSpPr>
              <a:spLocks noChangeArrowheads="1"/>
            </p:cNvSpPr>
            <p:nvPr/>
          </p:nvSpPr>
          <p:spPr bwMode="auto">
            <a:xfrm rot="-5400000">
              <a:off x="1505865" y="2597914"/>
              <a:ext cx="1296749" cy="400110"/>
            </a:xfrm>
            <a:prstGeom prst="rect">
              <a:avLst/>
            </a:prstGeom>
            <a:noFill/>
            <a:ln w="9525">
              <a:noFill/>
              <a:miter lim="800000"/>
              <a:headEnd/>
              <a:tailEnd/>
            </a:ln>
          </p:spPr>
          <p:txBody>
            <a:bodyPr wrap="none">
              <a:spAutoFit/>
            </a:bodyPr>
            <a:lstStyle/>
            <a:p>
              <a:r>
                <a:rPr lang="en-US" sz="2000">
                  <a:solidFill>
                    <a:srgbClr val="FFFFFF"/>
                  </a:solidFill>
                </a:rPr>
                <a:t>Recharge</a:t>
              </a:r>
            </a:p>
          </p:txBody>
        </p:sp>
        <p:sp>
          <p:nvSpPr>
            <p:cNvPr id="11" name="Line 15">
              <a:extLst>
                <a:ext uri="{FF2B5EF4-FFF2-40B4-BE49-F238E27FC236}">
                  <a16:creationId xmlns:a16="http://schemas.microsoft.com/office/drawing/2014/main" id="{EA295328-0121-BB9F-3B67-0D73012717C8}"/>
                </a:ext>
              </a:extLst>
            </p:cNvPr>
            <p:cNvSpPr>
              <a:spLocks noChangeShapeType="1"/>
            </p:cNvSpPr>
            <p:nvPr/>
          </p:nvSpPr>
          <p:spPr bwMode="auto">
            <a:xfrm>
              <a:off x="2532064" y="2708275"/>
              <a:ext cx="1800225" cy="0"/>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2" name="Line 16">
              <a:extLst>
                <a:ext uri="{FF2B5EF4-FFF2-40B4-BE49-F238E27FC236}">
                  <a16:creationId xmlns:a16="http://schemas.microsoft.com/office/drawing/2014/main" id="{343EF884-9A00-FF5C-44B0-DEAFAC4158F3}"/>
                </a:ext>
              </a:extLst>
            </p:cNvPr>
            <p:cNvSpPr>
              <a:spLocks noChangeShapeType="1"/>
            </p:cNvSpPr>
            <p:nvPr/>
          </p:nvSpPr>
          <p:spPr bwMode="auto">
            <a:xfrm>
              <a:off x="4332288" y="2708276"/>
              <a:ext cx="0" cy="900113"/>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3" name="Line 17">
              <a:extLst>
                <a:ext uri="{FF2B5EF4-FFF2-40B4-BE49-F238E27FC236}">
                  <a16:creationId xmlns:a16="http://schemas.microsoft.com/office/drawing/2014/main" id="{63B979C8-9A2C-00E6-6376-0FF0E1C7E459}"/>
                </a:ext>
              </a:extLst>
            </p:cNvPr>
            <p:cNvSpPr>
              <a:spLocks noChangeShapeType="1"/>
            </p:cNvSpPr>
            <p:nvPr/>
          </p:nvSpPr>
          <p:spPr bwMode="auto">
            <a:xfrm>
              <a:off x="4332288" y="3608389"/>
              <a:ext cx="1763712" cy="1152525"/>
            </a:xfrm>
            <a:prstGeom prst="line">
              <a:avLst/>
            </a:prstGeom>
            <a:noFill/>
            <a:ln w="38100">
              <a:solidFill>
                <a:schemeClr val="folHlink"/>
              </a:solidFill>
              <a:round/>
              <a:headEnd/>
              <a:tailEnd/>
            </a:ln>
          </p:spPr>
          <p:txBody>
            <a:bodyPr wrap="none"/>
            <a:lstStyle/>
            <a:p>
              <a:endParaRPr lang="en-US">
                <a:solidFill>
                  <a:srgbClr val="FFFFFF"/>
                </a:solidFill>
              </a:endParaRPr>
            </a:p>
          </p:txBody>
        </p:sp>
        <p:sp>
          <p:nvSpPr>
            <p:cNvPr id="14" name="Text Box 18">
              <a:extLst>
                <a:ext uri="{FF2B5EF4-FFF2-40B4-BE49-F238E27FC236}">
                  <a16:creationId xmlns:a16="http://schemas.microsoft.com/office/drawing/2014/main" id="{0289F6D4-A1A1-3FA8-C521-705033491BE1}"/>
                </a:ext>
              </a:extLst>
            </p:cNvPr>
            <p:cNvSpPr txBox="1">
              <a:spLocks noChangeArrowheads="1"/>
            </p:cNvSpPr>
            <p:nvPr/>
          </p:nvSpPr>
          <p:spPr bwMode="auto">
            <a:xfrm>
              <a:off x="4594226" y="2852739"/>
              <a:ext cx="1416223" cy="461665"/>
            </a:xfrm>
            <a:prstGeom prst="rect">
              <a:avLst/>
            </a:prstGeom>
            <a:noFill/>
            <a:ln w="9525">
              <a:noFill/>
              <a:miter lim="800000"/>
              <a:headEnd/>
              <a:tailEnd/>
            </a:ln>
          </p:spPr>
          <p:txBody>
            <a:bodyPr wrap="none">
              <a:spAutoFit/>
            </a:bodyPr>
            <a:lstStyle/>
            <a:p>
              <a:r>
                <a:rPr lang="en-US" sz="2400" dirty="0">
                  <a:solidFill>
                    <a:srgbClr val="FFFFFF"/>
                  </a:solidFill>
                </a:rPr>
                <a:t>Problem!</a:t>
              </a:r>
            </a:p>
          </p:txBody>
        </p:sp>
        <p:sp>
          <p:nvSpPr>
            <p:cNvPr id="15" name="Line 19">
              <a:extLst>
                <a:ext uri="{FF2B5EF4-FFF2-40B4-BE49-F238E27FC236}">
                  <a16:creationId xmlns:a16="http://schemas.microsoft.com/office/drawing/2014/main" id="{D64BF657-9EBD-8053-DD1F-247C9B8B4B5C}"/>
                </a:ext>
              </a:extLst>
            </p:cNvPr>
            <p:cNvSpPr>
              <a:spLocks noChangeShapeType="1"/>
            </p:cNvSpPr>
            <p:nvPr/>
          </p:nvSpPr>
          <p:spPr bwMode="auto">
            <a:xfrm flipH="1">
              <a:off x="4367213" y="3105150"/>
              <a:ext cx="252412" cy="0"/>
            </a:xfrm>
            <a:prstGeom prst="line">
              <a:avLst/>
            </a:prstGeom>
            <a:noFill/>
            <a:ln w="9525">
              <a:solidFill>
                <a:schemeClr val="bg1"/>
              </a:solidFill>
              <a:round/>
              <a:headEnd/>
              <a:tailEnd type="triangle" w="med" len="med"/>
            </a:ln>
          </p:spPr>
          <p:txBody>
            <a:bodyPr wrap="none"/>
            <a:lstStyle/>
            <a:p>
              <a:endParaRPr lang="en-US">
                <a:solidFill>
                  <a:srgbClr val="FFFFFF"/>
                </a:solidFill>
              </a:endParaRPr>
            </a:p>
          </p:txBody>
        </p:sp>
        <p:sp>
          <p:nvSpPr>
            <p:cNvPr id="16" name="Text Box 20">
              <a:extLst>
                <a:ext uri="{FF2B5EF4-FFF2-40B4-BE49-F238E27FC236}">
                  <a16:creationId xmlns:a16="http://schemas.microsoft.com/office/drawing/2014/main" id="{E2F47918-795A-216D-49C2-4727E3A56F3C}"/>
                </a:ext>
              </a:extLst>
            </p:cNvPr>
            <p:cNvSpPr txBox="1">
              <a:spLocks noChangeArrowheads="1"/>
            </p:cNvSpPr>
            <p:nvPr/>
          </p:nvSpPr>
          <p:spPr bwMode="auto">
            <a:xfrm>
              <a:off x="2743201" y="5337176"/>
              <a:ext cx="3129383" cy="461665"/>
            </a:xfrm>
            <a:prstGeom prst="rect">
              <a:avLst/>
            </a:prstGeom>
            <a:noFill/>
            <a:ln w="9525">
              <a:noFill/>
              <a:miter lim="800000"/>
              <a:headEnd/>
              <a:tailEnd/>
            </a:ln>
          </p:spPr>
          <p:txBody>
            <a:bodyPr wrap="none">
              <a:spAutoFit/>
            </a:bodyPr>
            <a:lstStyle/>
            <a:p>
              <a:r>
                <a:rPr lang="en-US" sz="2400">
                  <a:solidFill>
                    <a:srgbClr val="FFFFFF"/>
                  </a:solidFill>
                </a:rPr>
                <a:t>No micro topography </a:t>
              </a:r>
            </a:p>
          </p:txBody>
        </p:sp>
        <p:sp>
          <p:nvSpPr>
            <p:cNvPr id="17" name="Rectangle 21">
              <a:extLst>
                <a:ext uri="{FF2B5EF4-FFF2-40B4-BE49-F238E27FC236}">
                  <a16:creationId xmlns:a16="http://schemas.microsoft.com/office/drawing/2014/main" id="{955D70AE-3CCD-8B4F-BD32-17395A3B9374}"/>
                </a:ext>
              </a:extLst>
            </p:cNvPr>
            <p:cNvSpPr>
              <a:spLocks noChangeArrowheads="1"/>
            </p:cNvSpPr>
            <p:nvPr/>
          </p:nvSpPr>
          <p:spPr bwMode="auto">
            <a:xfrm>
              <a:off x="6888163" y="2455864"/>
              <a:ext cx="3600450" cy="2339975"/>
            </a:xfrm>
            <a:prstGeom prst="rect">
              <a:avLst/>
            </a:prstGeom>
            <a:noFill/>
            <a:ln w="28575">
              <a:solidFill>
                <a:srgbClr val="FFFF00"/>
              </a:solidFill>
              <a:miter lim="800000"/>
              <a:headEnd/>
              <a:tailEnd/>
            </a:ln>
          </p:spPr>
          <p:txBody>
            <a:bodyPr wrap="none" anchor="ctr"/>
            <a:lstStyle/>
            <a:p>
              <a:endParaRPr lang="en-US">
                <a:solidFill>
                  <a:srgbClr val="FFFFFF"/>
                </a:solidFill>
              </a:endParaRPr>
            </a:p>
          </p:txBody>
        </p:sp>
        <p:sp>
          <p:nvSpPr>
            <p:cNvPr id="18" name="Text Box 22">
              <a:extLst>
                <a:ext uri="{FF2B5EF4-FFF2-40B4-BE49-F238E27FC236}">
                  <a16:creationId xmlns:a16="http://schemas.microsoft.com/office/drawing/2014/main" id="{F1AA5D66-3567-EDD8-3406-9FADBCE3A38F}"/>
                </a:ext>
              </a:extLst>
            </p:cNvPr>
            <p:cNvSpPr txBox="1">
              <a:spLocks noChangeArrowheads="1"/>
            </p:cNvSpPr>
            <p:nvPr/>
          </p:nvSpPr>
          <p:spPr bwMode="auto">
            <a:xfrm>
              <a:off x="7543800" y="1916114"/>
              <a:ext cx="2272076" cy="461665"/>
            </a:xfrm>
            <a:prstGeom prst="rect">
              <a:avLst/>
            </a:prstGeom>
            <a:noFill/>
            <a:ln w="9525">
              <a:noFill/>
              <a:miter lim="800000"/>
              <a:headEnd/>
              <a:tailEnd/>
            </a:ln>
          </p:spPr>
          <p:txBody>
            <a:bodyPr wrap="none">
              <a:spAutoFit/>
            </a:bodyPr>
            <a:lstStyle/>
            <a:p>
              <a:r>
                <a:rPr lang="en-US" sz="2400" dirty="0">
                  <a:solidFill>
                    <a:srgbClr val="FFFFFF"/>
                  </a:solidFill>
                </a:rPr>
                <a:t>Head/Elevation</a:t>
              </a:r>
            </a:p>
          </p:txBody>
        </p:sp>
        <p:sp>
          <p:nvSpPr>
            <p:cNvPr id="19" name="Text Box 23">
              <a:extLst>
                <a:ext uri="{FF2B5EF4-FFF2-40B4-BE49-F238E27FC236}">
                  <a16:creationId xmlns:a16="http://schemas.microsoft.com/office/drawing/2014/main" id="{80FB533B-9AD5-2397-721B-6C97DD260A9E}"/>
                </a:ext>
              </a:extLst>
            </p:cNvPr>
            <p:cNvSpPr txBox="1">
              <a:spLocks noChangeArrowheads="1"/>
            </p:cNvSpPr>
            <p:nvPr/>
          </p:nvSpPr>
          <p:spPr bwMode="auto">
            <a:xfrm>
              <a:off x="7907339" y="4856163"/>
              <a:ext cx="1667569" cy="400110"/>
            </a:xfrm>
            <a:prstGeom prst="rect">
              <a:avLst/>
            </a:prstGeom>
            <a:noFill/>
            <a:ln w="9525">
              <a:noFill/>
              <a:miter lim="800000"/>
              <a:headEnd/>
              <a:tailEnd/>
            </a:ln>
          </p:spPr>
          <p:txBody>
            <a:bodyPr wrap="none">
              <a:spAutoFit/>
            </a:bodyPr>
            <a:lstStyle/>
            <a:p>
              <a:r>
                <a:rPr lang="en-US" sz="2000">
                  <a:solidFill>
                    <a:srgbClr val="FFFFFF"/>
                  </a:solidFill>
                </a:rPr>
                <a:t>Land surface</a:t>
              </a:r>
            </a:p>
          </p:txBody>
        </p:sp>
        <p:sp>
          <p:nvSpPr>
            <p:cNvPr id="20" name="Text Box 24">
              <a:extLst>
                <a:ext uri="{FF2B5EF4-FFF2-40B4-BE49-F238E27FC236}">
                  <a16:creationId xmlns:a16="http://schemas.microsoft.com/office/drawing/2014/main" id="{5C2A066E-0D36-86A7-EFFC-9B5D612506B3}"/>
                </a:ext>
              </a:extLst>
            </p:cNvPr>
            <p:cNvSpPr txBox="1">
              <a:spLocks noChangeArrowheads="1"/>
            </p:cNvSpPr>
            <p:nvPr/>
          </p:nvSpPr>
          <p:spPr bwMode="auto">
            <a:xfrm rot="-5400000">
              <a:off x="5840674" y="4215577"/>
              <a:ext cx="1339329" cy="400110"/>
            </a:xfrm>
            <a:prstGeom prst="rect">
              <a:avLst/>
            </a:prstGeom>
            <a:noFill/>
            <a:ln w="9525">
              <a:noFill/>
              <a:miter lim="800000"/>
              <a:headEnd/>
              <a:tailEnd/>
            </a:ln>
          </p:spPr>
          <p:txBody>
            <a:bodyPr wrap="none">
              <a:spAutoFit/>
            </a:bodyPr>
            <a:lstStyle/>
            <a:p>
              <a:r>
                <a:rPr lang="en-US" sz="2000">
                  <a:solidFill>
                    <a:srgbClr val="FFFFFF"/>
                  </a:solidFill>
                </a:rPr>
                <a:t>Discharge</a:t>
              </a:r>
            </a:p>
          </p:txBody>
        </p:sp>
        <p:sp>
          <p:nvSpPr>
            <p:cNvPr id="21" name="Line 25">
              <a:extLst>
                <a:ext uri="{FF2B5EF4-FFF2-40B4-BE49-F238E27FC236}">
                  <a16:creationId xmlns:a16="http://schemas.microsoft.com/office/drawing/2014/main" id="{CC85F55D-52FF-E7B5-5675-717665B45E79}"/>
                </a:ext>
              </a:extLst>
            </p:cNvPr>
            <p:cNvSpPr>
              <a:spLocks noChangeShapeType="1"/>
            </p:cNvSpPr>
            <p:nvPr/>
          </p:nvSpPr>
          <p:spPr bwMode="auto">
            <a:xfrm>
              <a:off x="8688388" y="2455864"/>
              <a:ext cx="0" cy="2484437"/>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22" name="Line 26">
              <a:extLst>
                <a:ext uri="{FF2B5EF4-FFF2-40B4-BE49-F238E27FC236}">
                  <a16:creationId xmlns:a16="http://schemas.microsoft.com/office/drawing/2014/main" id="{3259F1FB-0DEC-633B-39E4-9FAF1F4AF849}"/>
                </a:ext>
              </a:extLst>
            </p:cNvPr>
            <p:cNvSpPr>
              <a:spLocks noChangeShapeType="1"/>
            </p:cNvSpPr>
            <p:nvPr/>
          </p:nvSpPr>
          <p:spPr bwMode="auto">
            <a:xfrm>
              <a:off x="6888163" y="3638550"/>
              <a:ext cx="3600450" cy="0"/>
            </a:xfrm>
            <a:prstGeom prst="line">
              <a:avLst/>
            </a:prstGeom>
            <a:noFill/>
            <a:ln w="9525">
              <a:solidFill>
                <a:srgbClr val="FFFF00"/>
              </a:solidFill>
              <a:round/>
              <a:headEnd/>
              <a:tailEnd/>
            </a:ln>
          </p:spPr>
          <p:txBody>
            <a:bodyPr wrap="none"/>
            <a:lstStyle/>
            <a:p>
              <a:endParaRPr lang="en-US">
                <a:solidFill>
                  <a:srgbClr val="FFFFFF"/>
                </a:solidFill>
              </a:endParaRPr>
            </a:p>
          </p:txBody>
        </p:sp>
        <p:sp>
          <p:nvSpPr>
            <p:cNvPr id="23" name="Text Box 27">
              <a:extLst>
                <a:ext uri="{FF2B5EF4-FFF2-40B4-BE49-F238E27FC236}">
                  <a16:creationId xmlns:a16="http://schemas.microsoft.com/office/drawing/2014/main" id="{F69EB265-688B-9BF7-A122-3A9D3DD9E6FB}"/>
                </a:ext>
              </a:extLst>
            </p:cNvPr>
            <p:cNvSpPr txBox="1">
              <a:spLocks noChangeArrowheads="1"/>
            </p:cNvSpPr>
            <p:nvPr/>
          </p:nvSpPr>
          <p:spPr bwMode="auto">
            <a:xfrm>
              <a:off x="6203950" y="3355975"/>
              <a:ext cx="683826" cy="523220"/>
            </a:xfrm>
            <a:prstGeom prst="rect">
              <a:avLst/>
            </a:prstGeom>
            <a:noFill/>
            <a:ln w="9525">
              <a:noFill/>
              <a:miter lim="800000"/>
              <a:headEnd/>
              <a:tailEnd/>
            </a:ln>
          </p:spPr>
          <p:txBody>
            <a:bodyPr wrap="none">
              <a:spAutoFit/>
            </a:bodyPr>
            <a:lstStyle/>
            <a:p>
              <a:r>
                <a:rPr lang="en-US" sz="2800" dirty="0">
                  <a:solidFill>
                    <a:srgbClr val="FFFFFF"/>
                  </a:solidFill>
                </a:rPr>
                <a:t>0.0</a:t>
              </a:r>
            </a:p>
          </p:txBody>
        </p:sp>
        <p:sp>
          <p:nvSpPr>
            <p:cNvPr id="24" name="Rectangle 28">
              <a:extLst>
                <a:ext uri="{FF2B5EF4-FFF2-40B4-BE49-F238E27FC236}">
                  <a16:creationId xmlns:a16="http://schemas.microsoft.com/office/drawing/2014/main" id="{ACD5921F-4B46-7AB4-9A19-F715571A8E41}"/>
                </a:ext>
              </a:extLst>
            </p:cNvPr>
            <p:cNvSpPr>
              <a:spLocks noChangeArrowheads="1"/>
            </p:cNvSpPr>
            <p:nvPr/>
          </p:nvSpPr>
          <p:spPr bwMode="auto">
            <a:xfrm rot="-5400000">
              <a:off x="5861965" y="2632839"/>
              <a:ext cx="1296749" cy="400110"/>
            </a:xfrm>
            <a:prstGeom prst="rect">
              <a:avLst/>
            </a:prstGeom>
            <a:noFill/>
            <a:ln w="9525">
              <a:noFill/>
              <a:miter lim="800000"/>
              <a:headEnd/>
              <a:tailEnd/>
            </a:ln>
          </p:spPr>
          <p:txBody>
            <a:bodyPr wrap="none">
              <a:spAutoFit/>
            </a:bodyPr>
            <a:lstStyle/>
            <a:p>
              <a:r>
                <a:rPr lang="en-US" sz="2000" dirty="0">
                  <a:solidFill>
                    <a:srgbClr val="FFFFFF"/>
                  </a:solidFill>
                </a:rPr>
                <a:t>Recharge</a:t>
              </a:r>
            </a:p>
          </p:txBody>
        </p:sp>
        <p:sp>
          <p:nvSpPr>
            <p:cNvPr id="25" name="Text Box 32">
              <a:extLst>
                <a:ext uri="{FF2B5EF4-FFF2-40B4-BE49-F238E27FC236}">
                  <a16:creationId xmlns:a16="http://schemas.microsoft.com/office/drawing/2014/main" id="{0E87B49B-7852-4140-F30A-D3CA4F296D41}"/>
                </a:ext>
              </a:extLst>
            </p:cNvPr>
            <p:cNvSpPr txBox="1">
              <a:spLocks noChangeArrowheads="1"/>
            </p:cNvSpPr>
            <p:nvPr/>
          </p:nvSpPr>
          <p:spPr bwMode="auto">
            <a:xfrm>
              <a:off x="9066214" y="2887664"/>
              <a:ext cx="1245353" cy="461665"/>
            </a:xfrm>
            <a:prstGeom prst="rect">
              <a:avLst/>
            </a:prstGeom>
            <a:noFill/>
            <a:ln w="9525">
              <a:noFill/>
              <a:miter lim="800000"/>
              <a:headEnd/>
              <a:tailEnd/>
            </a:ln>
          </p:spPr>
          <p:txBody>
            <a:bodyPr wrap="none">
              <a:spAutoFit/>
            </a:bodyPr>
            <a:lstStyle/>
            <a:p>
              <a:r>
                <a:rPr lang="en-US" sz="2400">
                  <a:solidFill>
                    <a:srgbClr val="FFFFFF"/>
                  </a:solidFill>
                </a:rPr>
                <a:t>Smooth</a:t>
              </a:r>
            </a:p>
          </p:txBody>
        </p:sp>
        <p:sp>
          <p:nvSpPr>
            <p:cNvPr id="26" name="Text Box 34">
              <a:extLst>
                <a:ext uri="{FF2B5EF4-FFF2-40B4-BE49-F238E27FC236}">
                  <a16:creationId xmlns:a16="http://schemas.microsoft.com/office/drawing/2014/main" id="{D0A1DC1A-1059-379C-E1B2-166481D40CEE}"/>
                </a:ext>
              </a:extLst>
            </p:cNvPr>
            <p:cNvSpPr txBox="1">
              <a:spLocks noChangeArrowheads="1"/>
            </p:cNvSpPr>
            <p:nvPr/>
          </p:nvSpPr>
          <p:spPr bwMode="auto">
            <a:xfrm>
              <a:off x="6975476" y="5372101"/>
              <a:ext cx="3350597" cy="461665"/>
            </a:xfrm>
            <a:prstGeom prst="rect">
              <a:avLst/>
            </a:prstGeom>
            <a:noFill/>
            <a:ln w="9525">
              <a:noFill/>
              <a:miter lim="800000"/>
              <a:headEnd/>
              <a:tailEnd/>
            </a:ln>
          </p:spPr>
          <p:txBody>
            <a:bodyPr wrap="none">
              <a:spAutoFit/>
            </a:bodyPr>
            <a:lstStyle/>
            <a:p>
              <a:r>
                <a:rPr lang="en-US" sz="2400">
                  <a:solidFill>
                    <a:srgbClr val="FFFFFF"/>
                  </a:solidFill>
                </a:rPr>
                <a:t>With micro topography </a:t>
              </a:r>
            </a:p>
          </p:txBody>
        </p:sp>
        <p:sp>
          <p:nvSpPr>
            <p:cNvPr id="27" name="Freeform 35">
              <a:extLst>
                <a:ext uri="{FF2B5EF4-FFF2-40B4-BE49-F238E27FC236}">
                  <a16:creationId xmlns:a16="http://schemas.microsoft.com/office/drawing/2014/main" id="{21EC91AF-398B-6E2E-32A2-1EB0C3F96718}"/>
                </a:ext>
              </a:extLst>
            </p:cNvPr>
            <p:cNvSpPr>
              <a:spLocks/>
            </p:cNvSpPr>
            <p:nvPr/>
          </p:nvSpPr>
          <p:spPr bwMode="auto">
            <a:xfrm>
              <a:off x="6888163" y="2455047"/>
              <a:ext cx="3600450" cy="2305867"/>
            </a:xfrm>
            <a:custGeom>
              <a:avLst/>
              <a:gdLst>
                <a:gd name="T0" fmla="*/ 0 w 2268"/>
                <a:gd name="T1" fmla="*/ 23 h 1474"/>
                <a:gd name="T2" fmla="*/ 862 w 2268"/>
                <a:gd name="T3" fmla="*/ 23 h 1474"/>
                <a:gd name="T4" fmla="*/ 1066 w 2268"/>
                <a:gd name="T5" fmla="*/ 159 h 1474"/>
                <a:gd name="T6" fmla="*/ 1134 w 2268"/>
                <a:gd name="T7" fmla="*/ 771 h 1474"/>
                <a:gd name="T8" fmla="*/ 1179 w 2268"/>
                <a:gd name="T9" fmla="*/ 1179 h 1474"/>
                <a:gd name="T10" fmla="*/ 1497 w 2268"/>
                <a:gd name="T11" fmla="*/ 1338 h 1474"/>
                <a:gd name="T12" fmla="*/ 2268 w 2268"/>
                <a:gd name="T13" fmla="*/ 1474 h 1474"/>
                <a:gd name="T14" fmla="*/ 0 60000 65536"/>
                <a:gd name="T15" fmla="*/ 0 60000 65536"/>
                <a:gd name="T16" fmla="*/ 0 60000 65536"/>
                <a:gd name="T17" fmla="*/ 0 60000 65536"/>
                <a:gd name="T18" fmla="*/ 0 60000 65536"/>
                <a:gd name="T19" fmla="*/ 0 60000 65536"/>
                <a:gd name="T20" fmla="*/ 0 60000 65536"/>
                <a:gd name="T21" fmla="*/ 0 w 2268"/>
                <a:gd name="T22" fmla="*/ 0 h 1474"/>
                <a:gd name="T23" fmla="*/ 2268 w 2268"/>
                <a:gd name="T24" fmla="*/ 1474 h 1474"/>
                <a:gd name="connsiteX0" fmla="*/ 0 w 10000"/>
                <a:gd name="connsiteY0" fmla="*/ 29 h 9873"/>
                <a:gd name="connsiteX1" fmla="*/ 3801 w 10000"/>
                <a:gd name="connsiteY1" fmla="*/ 208 h 9873"/>
                <a:gd name="connsiteX2" fmla="*/ 4700 w 10000"/>
                <a:gd name="connsiteY2" fmla="*/ 952 h 9873"/>
                <a:gd name="connsiteX3" fmla="*/ 5000 w 10000"/>
                <a:gd name="connsiteY3" fmla="*/ 5104 h 9873"/>
                <a:gd name="connsiteX4" fmla="*/ 5198 w 10000"/>
                <a:gd name="connsiteY4" fmla="*/ 7872 h 9873"/>
                <a:gd name="connsiteX5" fmla="*/ 6601 w 10000"/>
                <a:gd name="connsiteY5" fmla="*/ 8950 h 9873"/>
                <a:gd name="connsiteX6" fmla="*/ 10000 w 10000"/>
                <a:gd name="connsiteY6" fmla="*/ 9873 h 9873"/>
                <a:gd name="connsiteX0" fmla="*/ 0 w 10000"/>
                <a:gd name="connsiteY0" fmla="*/ 39 h 10010"/>
                <a:gd name="connsiteX1" fmla="*/ 3801 w 10000"/>
                <a:gd name="connsiteY1" fmla="*/ 221 h 10010"/>
                <a:gd name="connsiteX2" fmla="*/ 4778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9 h 10010"/>
                <a:gd name="connsiteX1" fmla="*/ 3801 w 10000"/>
                <a:gd name="connsiteY1" fmla="*/ 221 h 10010"/>
                <a:gd name="connsiteX2" fmla="*/ 4817 w 10000"/>
                <a:gd name="connsiteY2" fmla="*/ 1397 h 10010"/>
                <a:gd name="connsiteX3" fmla="*/ 5000 w 10000"/>
                <a:gd name="connsiteY3" fmla="*/ 5180 h 10010"/>
                <a:gd name="connsiteX4" fmla="*/ 5198 w 10000"/>
                <a:gd name="connsiteY4" fmla="*/ 7983 h 10010"/>
                <a:gd name="connsiteX5" fmla="*/ 6601 w 10000"/>
                <a:gd name="connsiteY5" fmla="*/ 9075 h 10010"/>
                <a:gd name="connsiteX6" fmla="*/ 10000 w 10000"/>
                <a:gd name="connsiteY6" fmla="*/ 10010 h 10010"/>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36 h 10007"/>
                <a:gd name="connsiteX1" fmla="*/ 3801 w 10000"/>
                <a:gd name="connsiteY1" fmla="*/ 218 h 10007"/>
                <a:gd name="connsiteX2" fmla="*/ 4933 w 10000"/>
                <a:gd name="connsiteY2" fmla="*/ 1273 h 10007"/>
                <a:gd name="connsiteX3" fmla="*/ 5000 w 10000"/>
                <a:gd name="connsiteY3" fmla="*/ 5177 h 10007"/>
                <a:gd name="connsiteX4" fmla="*/ 5198 w 10000"/>
                <a:gd name="connsiteY4" fmla="*/ 7980 h 10007"/>
                <a:gd name="connsiteX5" fmla="*/ 6601 w 10000"/>
                <a:gd name="connsiteY5" fmla="*/ 9072 h 10007"/>
                <a:gd name="connsiteX6" fmla="*/ 10000 w 10000"/>
                <a:gd name="connsiteY6" fmla="*/ 10007 h 10007"/>
                <a:gd name="connsiteX0" fmla="*/ 0 w 10000"/>
                <a:gd name="connsiteY0" fmla="*/ 9 h 9980"/>
                <a:gd name="connsiteX1" fmla="*/ 3491 w 10000"/>
                <a:gd name="connsiteY1" fmla="*/ 674 h 9980"/>
                <a:gd name="connsiteX2" fmla="*/ 4933 w 10000"/>
                <a:gd name="connsiteY2" fmla="*/ 1246 h 9980"/>
                <a:gd name="connsiteX3" fmla="*/ 5000 w 10000"/>
                <a:gd name="connsiteY3" fmla="*/ 5150 h 9980"/>
                <a:gd name="connsiteX4" fmla="*/ 5198 w 10000"/>
                <a:gd name="connsiteY4" fmla="*/ 7953 h 9980"/>
                <a:gd name="connsiteX5" fmla="*/ 6601 w 10000"/>
                <a:gd name="connsiteY5" fmla="*/ 9045 h 9980"/>
                <a:gd name="connsiteX6" fmla="*/ 10000 w 10000"/>
                <a:gd name="connsiteY6" fmla="*/ 9980 h 9980"/>
                <a:gd name="connsiteX0" fmla="*/ 0 w 10000"/>
                <a:gd name="connsiteY0" fmla="*/ 10 h 10001"/>
                <a:gd name="connsiteX1" fmla="*/ 3491 w 10000"/>
                <a:gd name="connsiteY1" fmla="*/ 676 h 10001"/>
                <a:gd name="connsiteX2" fmla="*/ 4778 w 10000"/>
                <a:gd name="connsiteY2" fmla="*/ 1915 h 10001"/>
                <a:gd name="connsiteX3" fmla="*/ 5000 w 10000"/>
                <a:gd name="connsiteY3" fmla="*/ 5161 h 10001"/>
                <a:gd name="connsiteX4" fmla="*/ 5198 w 10000"/>
                <a:gd name="connsiteY4" fmla="*/ 7970 h 10001"/>
                <a:gd name="connsiteX5" fmla="*/ 6601 w 10000"/>
                <a:gd name="connsiteY5" fmla="*/ 9064 h 10001"/>
                <a:gd name="connsiteX6" fmla="*/ 10000 w 10000"/>
                <a:gd name="connsiteY6" fmla="*/ 10001 h 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001">
                  <a:moveTo>
                    <a:pt x="0" y="10"/>
                  </a:moveTo>
                  <a:cubicBezTo>
                    <a:pt x="1508" y="-72"/>
                    <a:pt x="2695" y="358"/>
                    <a:pt x="3491" y="676"/>
                  </a:cubicBezTo>
                  <a:cubicBezTo>
                    <a:pt x="4287" y="994"/>
                    <a:pt x="4527" y="1168"/>
                    <a:pt x="4778" y="1915"/>
                  </a:cubicBezTo>
                  <a:cubicBezTo>
                    <a:pt x="5030" y="2663"/>
                    <a:pt x="4930" y="4152"/>
                    <a:pt x="5000" y="5161"/>
                  </a:cubicBezTo>
                  <a:cubicBezTo>
                    <a:pt x="5070" y="6170"/>
                    <a:pt x="4934" y="7323"/>
                    <a:pt x="5198" y="7970"/>
                  </a:cubicBezTo>
                  <a:cubicBezTo>
                    <a:pt x="5463" y="8616"/>
                    <a:pt x="5802" y="8727"/>
                    <a:pt x="6601" y="9064"/>
                  </a:cubicBezTo>
                  <a:cubicBezTo>
                    <a:pt x="7399" y="9402"/>
                    <a:pt x="8699" y="9697"/>
                    <a:pt x="10000" y="10001"/>
                  </a:cubicBezTo>
                </a:path>
              </a:pathLst>
            </a:custGeom>
            <a:noFill/>
            <a:ln w="38100">
              <a:solidFill>
                <a:schemeClr val="folHlink"/>
              </a:solidFill>
              <a:round/>
              <a:headEnd/>
              <a:tailEnd/>
            </a:ln>
          </p:spPr>
          <p:txBody>
            <a:bodyPr wrap="none"/>
            <a:lstStyle/>
            <a:p>
              <a:endParaRPr lang="en-US">
                <a:solidFill>
                  <a:srgbClr val="FFFFFF"/>
                </a:solidFill>
              </a:endParaRPr>
            </a:p>
          </p:txBody>
        </p:sp>
      </p:grpSp>
      <p:sp>
        <p:nvSpPr>
          <p:cNvPr id="29" name="TextBox 28">
            <a:extLst>
              <a:ext uri="{FF2B5EF4-FFF2-40B4-BE49-F238E27FC236}">
                <a16:creationId xmlns:a16="http://schemas.microsoft.com/office/drawing/2014/main" id="{2639140B-01F3-1031-8293-188C584FF77D}"/>
              </a:ext>
            </a:extLst>
          </p:cNvPr>
          <p:cNvSpPr txBox="1"/>
          <p:nvPr/>
        </p:nvSpPr>
        <p:spPr>
          <a:xfrm>
            <a:off x="1877244" y="5537168"/>
            <a:ext cx="8020345" cy="400110"/>
          </a:xfrm>
          <a:prstGeom prst="rect">
            <a:avLst/>
          </a:prstGeom>
          <a:noFill/>
        </p:spPr>
        <p:txBody>
          <a:bodyPr wrap="none" rtlCol="0">
            <a:spAutoFit/>
          </a:bodyPr>
          <a:lstStyle/>
          <a:p>
            <a:r>
              <a:rPr lang="en-US" sz="2000" dirty="0">
                <a:solidFill>
                  <a:srgbClr val="FFFFFF"/>
                </a:solidFill>
              </a:rPr>
              <a:t>Micro Topography Solves Infiltration/Discharge Discontinuity Problem</a:t>
            </a:r>
          </a:p>
        </p:txBody>
      </p:sp>
    </p:spTree>
    <p:extLst>
      <p:ext uri="{BB962C8B-B14F-4D97-AF65-F5344CB8AC3E}">
        <p14:creationId xmlns:p14="http://schemas.microsoft.com/office/powerpoint/2010/main" val="2273308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D738F-FAA0-4685-54C9-5C0A81006019}"/>
              </a:ext>
            </a:extLst>
          </p:cNvPr>
          <p:cNvSpPr>
            <a:spLocks noGrp="1"/>
          </p:cNvSpPr>
          <p:nvPr>
            <p:ph type="title"/>
          </p:nvPr>
        </p:nvSpPr>
        <p:spPr/>
        <p:txBody>
          <a:bodyPr/>
          <a:lstStyle/>
          <a:p>
            <a:r>
              <a:rPr lang="en-US" dirty="0"/>
              <a:t>Advanced Stress Packages</a:t>
            </a:r>
          </a:p>
        </p:txBody>
      </p:sp>
      <p:sp>
        <p:nvSpPr>
          <p:cNvPr id="3" name="Content Placeholder 2">
            <a:extLst>
              <a:ext uri="{FF2B5EF4-FFF2-40B4-BE49-F238E27FC236}">
                <a16:creationId xmlns:a16="http://schemas.microsoft.com/office/drawing/2014/main" id="{946E1C39-86E2-E0FC-6C97-AB4E3048C163}"/>
              </a:ext>
            </a:extLst>
          </p:cNvPr>
          <p:cNvSpPr>
            <a:spLocks noGrp="1"/>
          </p:cNvSpPr>
          <p:nvPr>
            <p:ph idx="1"/>
          </p:nvPr>
        </p:nvSpPr>
        <p:spPr/>
        <p:txBody>
          <a:bodyPr/>
          <a:lstStyle/>
          <a:p>
            <a:r>
              <a:rPr lang="en-US" dirty="0"/>
              <a:t>State variables (e.g. head, stage, water content) are available for all advanced stress packages (except MVR Package)</a:t>
            </a:r>
          </a:p>
          <a:p>
            <a:pPr lvl="1"/>
            <a:r>
              <a:rPr lang="en-US" dirty="0"/>
              <a:t>ASCII – </a:t>
            </a:r>
            <a:r>
              <a:rPr lang="en-US" b="0" dirty="0" err="1">
                <a:latin typeface="Courier New" panose="02070309020205020404" pitchFamily="49" charset="0"/>
                <a:cs typeface="Courier New" panose="02070309020205020404" pitchFamily="49" charset="0"/>
              </a:rPr>
              <a:t>print_head</a:t>
            </a:r>
            <a:r>
              <a:rPr lang="en-US" dirty="0"/>
              <a:t>, </a:t>
            </a:r>
            <a:r>
              <a:rPr lang="en-US" b="0" dirty="0" err="1">
                <a:latin typeface="Courier New" panose="02070309020205020404" pitchFamily="49" charset="0"/>
                <a:cs typeface="Courier New" panose="02070309020205020404" pitchFamily="49" charset="0"/>
              </a:rPr>
              <a:t>print_stage</a:t>
            </a:r>
            <a:endParaRPr lang="en-US" b="0" dirty="0">
              <a:latin typeface="Courier New" panose="02070309020205020404" pitchFamily="49" charset="0"/>
              <a:cs typeface="Courier New" panose="02070309020205020404" pitchFamily="49" charset="0"/>
            </a:endParaRPr>
          </a:p>
          <a:p>
            <a:pPr lvl="1"/>
            <a:r>
              <a:rPr lang="en-US" dirty="0"/>
              <a:t>Binary – </a:t>
            </a:r>
            <a:r>
              <a:rPr lang="en-US" b="0" dirty="0" err="1">
                <a:latin typeface="Courier New" panose="02070309020205020404" pitchFamily="49" charset="0"/>
                <a:cs typeface="Courier New" panose="02070309020205020404" pitchFamily="49" charset="0"/>
              </a:rPr>
              <a:t>save_head</a:t>
            </a:r>
            <a:r>
              <a:rPr lang="en-US" dirty="0"/>
              <a:t>, </a:t>
            </a:r>
            <a:r>
              <a:rPr lang="en-US" b="0" dirty="0" err="1">
                <a:latin typeface="Courier New" panose="02070309020205020404" pitchFamily="49" charset="0"/>
                <a:cs typeface="Courier New" panose="02070309020205020404" pitchFamily="49" charset="0"/>
              </a:rPr>
              <a:t>save_stage</a:t>
            </a:r>
            <a:r>
              <a:rPr lang="en-US" dirty="0"/>
              <a:t>, </a:t>
            </a:r>
            <a:r>
              <a:rPr lang="en-US" b="0" dirty="0" err="1">
                <a:latin typeface="Courier New" panose="02070309020205020404" pitchFamily="49" charset="0"/>
                <a:cs typeface="Courier New" panose="02070309020205020404" pitchFamily="49" charset="0"/>
              </a:rPr>
              <a:t>water_content</a:t>
            </a:r>
            <a:r>
              <a:rPr lang="en-US" dirty="0"/>
              <a:t> (</a:t>
            </a:r>
            <a:r>
              <a:rPr lang="en-US" dirty="0" err="1"/>
              <a:t>hds</a:t>
            </a:r>
            <a:r>
              <a:rPr lang="en-US" dirty="0"/>
              <a:t> format)</a:t>
            </a:r>
          </a:p>
          <a:p>
            <a:r>
              <a:rPr lang="en-US" dirty="0"/>
              <a:t>Budgets are available for all advanced stress packages</a:t>
            </a:r>
          </a:p>
          <a:p>
            <a:pPr lvl="1"/>
            <a:r>
              <a:rPr lang="en-US" dirty="0"/>
              <a:t>Incremental and Cumulative budgets in the listing file</a:t>
            </a:r>
          </a:p>
          <a:p>
            <a:pPr lvl="1"/>
            <a:r>
              <a:rPr lang="en-US" dirty="0"/>
              <a:t>ASCII – </a:t>
            </a:r>
            <a:r>
              <a:rPr lang="en-US" b="0" dirty="0" err="1">
                <a:latin typeface="Courier New" panose="02070309020205020404" pitchFamily="49" charset="0"/>
                <a:cs typeface="Courier New" panose="02070309020205020404" pitchFamily="49" charset="0"/>
              </a:rPr>
              <a:t>print_flows</a:t>
            </a:r>
            <a:endParaRPr lang="en-US" b="0" dirty="0">
              <a:latin typeface="Courier New" panose="02070309020205020404" pitchFamily="49" charset="0"/>
              <a:cs typeface="Courier New" panose="02070309020205020404" pitchFamily="49" charset="0"/>
            </a:endParaRPr>
          </a:p>
          <a:p>
            <a:pPr lvl="1"/>
            <a:r>
              <a:rPr lang="en-US" dirty="0"/>
              <a:t>Binary – </a:t>
            </a:r>
            <a:r>
              <a:rPr lang="en-US" b="0" dirty="0" err="1">
                <a:latin typeface="Courier New" panose="02070309020205020404" pitchFamily="49" charset="0"/>
                <a:cs typeface="Courier New" panose="02070309020205020404" pitchFamily="49" charset="0"/>
              </a:rPr>
              <a:t>save_flows</a:t>
            </a:r>
            <a:r>
              <a:rPr lang="en-US" dirty="0"/>
              <a:t> (cell-by-cell format)</a:t>
            </a:r>
          </a:p>
          <a:p>
            <a:r>
              <a:rPr lang="en-US" dirty="0"/>
              <a:t>Observations</a:t>
            </a:r>
          </a:p>
          <a:p>
            <a:pPr lvl="1"/>
            <a:r>
              <a:rPr lang="en-US" dirty="0"/>
              <a:t>State variables</a:t>
            </a:r>
          </a:p>
          <a:p>
            <a:pPr lvl="1"/>
            <a:r>
              <a:rPr lang="en-US" dirty="0"/>
              <a:t>Flow variables</a:t>
            </a:r>
          </a:p>
        </p:txBody>
      </p:sp>
    </p:spTree>
    <p:extLst>
      <p:ext uri="{BB962C8B-B14F-4D97-AF65-F5344CB8AC3E}">
        <p14:creationId xmlns:p14="http://schemas.microsoft.com/office/powerpoint/2010/main" val="1092456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71E74-C577-1011-98F3-124BA6AB5B7B}"/>
              </a:ext>
            </a:extLst>
          </p:cNvPr>
          <p:cNvSpPr>
            <a:spLocks noGrp="1"/>
          </p:cNvSpPr>
          <p:nvPr>
            <p:ph type="title"/>
          </p:nvPr>
        </p:nvSpPr>
        <p:spPr/>
        <p:txBody>
          <a:bodyPr/>
          <a:lstStyle/>
          <a:p>
            <a:r>
              <a:rPr lang="en-US" dirty="0"/>
              <a:t>UZF Package Infiltration</a:t>
            </a:r>
          </a:p>
        </p:txBody>
      </p:sp>
      <p:pic>
        <p:nvPicPr>
          <p:cNvPr id="3" name="Picture 2" descr="gwf-fig7-17.pdf">
            <a:extLst>
              <a:ext uri="{FF2B5EF4-FFF2-40B4-BE49-F238E27FC236}">
                <a16:creationId xmlns:a16="http://schemas.microsoft.com/office/drawing/2014/main" id="{A839BEE7-151F-E754-E432-4BE79B7132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2476" y="1169124"/>
            <a:ext cx="7387049" cy="3860076"/>
          </a:xfrm>
          <a:prstGeom prst="rect">
            <a:avLst/>
          </a:prstGeom>
          <a:solidFill>
            <a:schemeClr val="bg1"/>
          </a:solidFill>
        </p:spPr>
      </p:pic>
      <p:pic>
        <p:nvPicPr>
          <p:cNvPr id="4" name="Picture 3" descr="latex-image-1.pdf">
            <a:extLst>
              <a:ext uri="{FF2B5EF4-FFF2-40B4-BE49-F238E27FC236}">
                <a16:creationId xmlns:a16="http://schemas.microsoft.com/office/drawing/2014/main" id="{CE492AFB-A819-5FD2-4C85-4245378239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5300" y="5334000"/>
            <a:ext cx="6121400" cy="889000"/>
          </a:xfrm>
          <a:prstGeom prst="rect">
            <a:avLst/>
          </a:prstGeom>
        </p:spPr>
      </p:pic>
    </p:spTree>
    <p:extLst>
      <p:ext uri="{BB962C8B-B14F-4D97-AF65-F5344CB8AC3E}">
        <p14:creationId xmlns:p14="http://schemas.microsoft.com/office/powerpoint/2010/main" val="31705457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71E74-C577-1011-98F3-124BA6AB5B7B}"/>
              </a:ext>
            </a:extLst>
          </p:cNvPr>
          <p:cNvSpPr>
            <a:spLocks noGrp="1"/>
          </p:cNvSpPr>
          <p:nvPr>
            <p:ph type="title"/>
          </p:nvPr>
        </p:nvSpPr>
        <p:spPr/>
        <p:txBody>
          <a:bodyPr/>
          <a:lstStyle/>
          <a:p>
            <a:r>
              <a:rPr lang="en-US" dirty="0"/>
              <a:t>UZF Package Groundwater Seepage</a:t>
            </a:r>
          </a:p>
        </p:txBody>
      </p:sp>
      <p:pic>
        <p:nvPicPr>
          <p:cNvPr id="4" name="Picture 3" descr="latex-image-1.pdf">
            <a:extLst>
              <a:ext uri="{FF2B5EF4-FFF2-40B4-BE49-F238E27FC236}">
                <a16:creationId xmlns:a16="http://schemas.microsoft.com/office/drawing/2014/main" id="{5A1F13B4-5222-B4DE-CF85-A2FF53020B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8950" y="5334000"/>
            <a:ext cx="8674100" cy="889000"/>
          </a:xfrm>
          <a:prstGeom prst="rect">
            <a:avLst/>
          </a:prstGeom>
        </p:spPr>
      </p:pic>
      <p:pic>
        <p:nvPicPr>
          <p:cNvPr id="5" name="Picture 4" descr="gwf-fig7-17.pdf">
            <a:extLst>
              <a:ext uri="{FF2B5EF4-FFF2-40B4-BE49-F238E27FC236}">
                <a16:creationId xmlns:a16="http://schemas.microsoft.com/office/drawing/2014/main" id="{9DA946ED-EE47-AF0B-EEC8-16DA21C8C2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2476" y="1169124"/>
            <a:ext cx="7387049" cy="3860076"/>
          </a:xfrm>
          <a:prstGeom prst="rect">
            <a:avLst/>
          </a:prstGeom>
          <a:solidFill>
            <a:schemeClr val="bg1"/>
          </a:solidFill>
        </p:spPr>
      </p:pic>
      <p:sp>
        <p:nvSpPr>
          <p:cNvPr id="6" name="TextBox 5">
            <a:extLst>
              <a:ext uri="{FF2B5EF4-FFF2-40B4-BE49-F238E27FC236}">
                <a16:creationId xmlns:a16="http://schemas.microsoft.com/office/drawing/2014/main" id="{A7C9703A-E6EC-FC23-054F-D04CF18947F7}"/>
              </a:ext>
            </a:extLst>
          </p:cNvPr>
          <p:cNvSpPr txBox="1"/>
          <p:nvPr/>
        </p:nvSpPr>
        <p:spPr>
          <a:xfrm>
            <a:off x="2335611" y="6333059"/>
            <a:ext cx="7520777" cy="400110"/>
          </a:xfrm>
          <a:prstGeom prst="rect">
            <a:avLst/>
          </a:prstGeom>
          <a:noFill/>
        </p:spPr>
        <p:txBody>
          <a:bodyPr wrap="none" rtlCol="0">
            <a:spAutoFit/>
          </a:bodyPr>
          <a:lstStyle/>
          <a:p>
            <a:pPr algn="ctr"/>
            <a:r>
              <a:rPr lang="en-US" sz="2000" dirty="0">
                <a:solidFill>
                  <a:srgbClr val="FFFFFF"/>
                </a:solidFill>
              </a:rPr>
              <a:t>Groundwater Seepage – Water Table is Close to Land Surface</a:t>
            </a:r>
          </a:p>
        </p:txBody>
      </p:sp>
    </p:spTree>
    <p:extLst>
      <p:ext uri="{BB962C8B-B14F-4D97-AF65-F5344CB8AC3E}">
        <p14:creationId xmlns:p14="http://schemas.microsoft.com/office/powerpoint/2010/main" val="38895474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95D4E-007E-AD01-E3DE-BA901F0CB3F7}"/>
              </a:ext>
            </a:extLst>
          </p:cNvPr>
          <p:cNvSpPr>
            <a:spLocks noGrp="1"/>
          </p:cNvSpPr>
          <p:nvPr>
            <p:ph type="title"/>
          </p:nvPr>
        </p:nvSpPr>
        <p:spPr/>
        <p:txBody>
          <a:bodyPr/>
          <a:lstStyle/>
          <a:p>
            <a:r>
              <a:rPr lang="en-US" dirty="0"/>
              <a:t>UZF Package – multiple packages</a:t>
            </a:r>
          </a:p>
        </p:txBody>
      </p:sp>
      <p:pic>
        <p:nvPicPr>
          <p:cNvPr id="3" name="Picture 2">
            <a:extLst>
              <a:ext uri="{FF2B5EF4-FFF2-40B4-BE49-F238E27FC236}">
                <a16:creationId xmlns:a16="http://schemas.microsoft.com/office/drawing/2014/main" id="{BBBFC658-C901-FCC5-7F39-E403F3531B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5453" y="1600200"/>
            <a:ext cx="4370430" cy="442334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pic>
        <p:nvPicPr>
          <p:cNvPr id="4" name="Picture 3">
            <a:extLst>
              <a:ext uri="{FF2B5EF4-FFF2-40B4-BE49-F238E27FC236}">
                <a16:creationId xmlns:a16="http://schemas.microsoft.com/office/drawing/2014/main" id="{60743EED-4E84-BD8E-C14C-A8101DDAF6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6119" y="1600200"/>
            <a:ext cx="4188606" cy="4425696"/>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6" name="TextBox 5">
            <a:extLst>
              <a:ext uri="{FF2B5EF4-FFF2-40B4-BE49-F238E27FC236}">
                <a16:creationId xmlns:a16="http://schemas.microsoft.com/office/drawing/2014/main" id="{C4424D69-74B3-D5D4-D654-34C0E9AD9B27}"/>
              </a:ext>
            </a:extLst>
          </p:cNvPr>
          <p:cNvSpPr txBox="1"/>
          <p:nvPr/>
        </p:nvSpPr>
        <p:spPr>
          <a:xfrm>
            <a:off x="2391492" y="1112960"/>
            <a:ext cx="1938352" cy="400110"/>
          </a:xfrm>
          <a:prstGeom prst="rect">
            <a:avLst/>
          </a:prstGeom>
          <a:noFill/>
        </p:spPr>
        <p:txBody>
          <a:bodyPr wrap="none" rtlCol="0">
            <a:spAutoFit/>
          </a:bodyPr>
          <a:lstStyle/>
          <a:p>
            <a:pPr algn="ctr"/>
            <a:r>
              <a:rPr lang="en-US" sz="2000" dirty="0">
                <a:solidFill>
                  <a:srgbClr val="FFFFFF"/>
                </a:solidFill>
              </a:rPr>
              <a:t>UZF package 1</a:t>
            </a:r>
          </a:p>
        </p:txBody>
      </p:sp>
      <p:sp>
        <p:nvSpPr>
          <p:cNvPr id="7" name="TextBox 6">
            <a:extLst>
              <a:ext uri="{FF2B5EF4-FFF2-40B4-BE49-F238E27FC236}">
                <a16:creationId xmlns:a16="http://schemas.microsoft.com/office/drawing/2014/main" id="{214851D5-B6FC-FB73-2537-E2DC7520D851}"/>
              </a:ext>
            </a:extLst>
          </p:cNvPr>
          <p:cNvSpPr txBox="1"/>
          <p:nvPr/>
        </p:nvSpPr>
        <p:spPr>
          <a:xfrm>
            <a:off x="7771246" y="1095345"/>
            <a:ext cx="1938352" cy="400110"/>
          </a:xfrm>
          <a:prstGeom prst="rect">
            <a:avLst/>
          </a:prstGeom>
          <a:noFill/>
        </p:spPr>
        <p:txBody>
          <a:bodyPr wrap="none" rtlCol="0">
            <a:spAutoFit/>
          </a:bodyPr>
          <a:lstStyle/>
          <a:p>
            <a:pPr algn="ctr"/>
            <a:r>
              <a:rPr lang="en-US" sz="2000" dirty="0">
                <a:solidFill>
                  <a:srgbClr val="FFFFFF"/>
                </a:solidFill>
              </a:rPr>
              <a:t>UZF package 2</a:t>
            </a:r>
          </a:p>
        </p:txBody>
      </p:sp>
      <p:sp>
        <p:nvSpPr>
          <p:cNvPr id="9" name="TextBox 8">
            <a:extLst>
              <a:ext uri="{FF2B5EF4-FFF2-40B4-BE49-F238E27FC236}">
                <a16:creationId xmlns:a16="http://schemas.microsoft.com/office/drawing/2014/main" id="{FC84F08A-5EC0-A0D0-0787-A60FB1C43B05}"/>
              </a:ext>
            </a:extLst>
          </p:cNvPr>
          <p:cNvSpPr txBox="1"/>
          <p:nvPr/>
        </p:nvSpPr>
        <p:spPr>
          <a:xfrm>
            <a:off x="2327322" y="6123212"/>
            <a:ext cx="2066692" cy="400110"/>
          </a:xfrm>
          <a:prstGeom prst="rect">
            <a:avLst/>
          </a:prstGeom>
          <a:noFill/>
        </p:spPr>
        <p:txBody>
          <a:bodyPr wrap="none" rtlCol="0">
            <a:spAutoFit/>
          </a:bodyPr>
          <a:lstStyle/>
          <a:p>
            <a:pPr algn="ctr"/>
            <a:r>
              <a:rPr lang="en-US" sz="2000" dirty="0">
                <a:solidFill>
                  <a:srgbClr val="FFFFFF"/>
                </a:solidFill>
              </a:rPr>
              <a:t>Stream seepage</a:t>
            </a:r>
          </a:p>
        </p:txBody>
      </p:sp>
      <p:sp>
        <p:nvSpPr>
          <p:cNvPr id="11" name="TextBox 10">
            <a:extLst>
              <a:ext uri="{FF2B5EF4-FFF2-40B4-BE49-F238E27FC236}">
                <a16:creationId xmlns:a16="http://schemas.microsoft.com/office/drawing/2014/main" id="{A79EDDE1-C03A-20A4-DE68-ED58125FD685}"/>
              </a:ext>
            </a:extLst>
          </p:cNvPr>
          <p:cNvSpPr txBox="1"/>
          <p:nvPr/>
        </p:nvSpPr>
        <p:spPr>
          <a:xfrm>
            <a:off x="8029512" y="6123212"/>
            <a:ext cx="1924175" cy="400110"/>
          </a:xfrm>
          <a:prstGeom prst="rect">
            <a:avLst/>
          </a:prstGeom>
          <a:noFill/>
        </p:spPr>
        <p:txBody>
          <a:bodyPr wrap="none" rtlCol="0">
            <a:spAutoFit/>
          </a:bodyPr>
          <a:lstStyle/>
          <a:p>
            <a:pPr algn="ctr"/>
            <a:r>
              <a:rPr lang="en-US" sz="2000" dirty="0">
                <a:solidFill>
                  <a:srgbClr val="FFFFFF"/>
                </a:solidFill>
              </a:rPr>
              <a:t>Mountain slope</a:t>
            </a:r>
          </a:p>
        </p:txBody>
      </p:sp>
    </p:spTree>
    <p:extLst>
      <p:ext uri="{BB962C8B-B14F-4D97-AF65-F5344CB8AC3E}">
        <p14:creationId xmlns:p14="http://schemas.microsoft.com/office/powerpoint/2010/main" val="32520899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A79C4-5F4B-0437-CC17-43EA7E608012}"/>
              </a:ext>
            </a:extLst>
          </p:cNvPr>
          <p:cNvSpPr>
            <a:spLocks noGrp="1"/>
          </p:cNvSpPr>
          <p:nvPr>
            <p:ph type="title"/>
          </p:nvPr>
        </p:nvSpPr>
        <p:spPr/>
        <p:txBody>
          <a:bodyPr/>
          <a:lstStyle/>
          <a:p>
            <a:r>
              <a:rPr lang="en-US" dirty="0"/>
              <a:t>UZF Package – sub-grid features</a:t>
            </a:r>
          </a:p>
        </p:txBody>
      </p:sp>
      <p:grpSp>
        <p:nvGrpSpPr>
          <p:cNvPr id="11" name="Group 10">
            <a:extLst>
              <a:ext uri="{FF2B5EF4-FFF2-40B4-BE49-F238E27FC236}">
                <a16:creationId xmlns:a16="http://schemas.microsoft.com/office/drawing/2014/main" id="{E0E0A589-88F4-334C-E1FA-662A2B7C74D3}"/>
              </a:ext>
            </a:extLst>
          </p:cNvPr>
          <p:cNvGrpSpPr/>
          <p:nvPr/>
        </p:nvGrpSpPr>
        <p:grpSpPr>
          <a:xfrm>
            <a:off x="1975802" y="1720033"/>
            <a:ext cx="8240397" cy="4071167"/>
            <a:chOff x="1600200" y="1487978"/>
            <a:chExt cx="8240397" cy="4071167"/>
          </a:xfrm>
        </p:grpSpPr>
        <p:sp>
          <p:nvSpPr>
            <p:cNvPr id="3" name="TextBox 2">
              <a:extLst>
                <a:ext uri="{FF2B5EF4-FFF2-40B4-BE49-F238E27FC236}">
                  <a16:creationId xmlns:a16="http://schemas.microsoft.com/office/drawing/2014/main" id="{579E4A4F-85F9-A549-477D-ABE41B6376BF}"/>
                </a:ext>
              </a:extLst>
            </p:cNvPr>
            <p:cNvSpPr txBox="1"/>
            <p:nvPr/>
          </p:nvSpPr>
          <p:spPr>
            <a:xfrm>
              <a:off x="6618602" y="1721569"/>
              <a:ext cx="2332498" cy="461665"/>
            </a:xfrm>
            <a:prstGeom prst="rect">
              <a:avLst/>
            </a:prstGeom>
            <a:noFill/>
          </p:spPr>
          <p:txBody>
            <a:bodyPr wrap="none" rtlCol="0">
              <a:spAutoFit/>
            </a:bodyPr>
            <a:lstStyle/>
            <a:p>
              <a:r>
                <a:rPr lang="en-US" sz="2400" dirty="0">
                  <a:solidFill>
                    <a:srgbClr val="FFFFFF"/>
                  </a:solidFill>
                  <a:latin typeface="Tekton Pro" pitchFamily="34" charset="0"/>
                </a:rPr>
                <a:t>Coarse GWF grid </a:t>
              </a:r>
            </a:p>
          </p:txBody>
        </p:sp>
        <p:sp>
          <p:nvSpPr>
            <p:cNvPr id="4" name="TextBox 3">
              <a:extLst>
                <a:ext uri="{FF2B5EF4-FFF2-40B4-BE49-F238E27FC236}">
                  <a16:creationId xmlns:a16="http://schemas.microsoft.com/office/drawing/2014/main" id="{AF93AF6D-9AF7-2B85-4D86-37DCD527351E}"/>
                </a:ext>
              </a:extLst>
            </p:cNvPr>
            <p:cNvSpPr txBox="1"/>
            <p:nvPr/>
          </p:nvSpPr>
          <p:spPr>
            <a:xfrm>
              <a:off x="6320156" y="4358817"/>
              <a:ext cx="3343391" cy="1200328"/>
            </a:xfrm>
            <a:prstGeom prst="rect">
              <a:avLst/>
            </a:prstGeom>
            <a:noFill/>
          </p:spPr>
          <p:txBody>
            <a:bodyPr wrap="square" rtlCol="0">
              <a:spAutoFit/>
            </a:bodyPr>
            <a:lstStyle/>
            <a:p>
              <a:r>
                <a:rPr lang="en-US" sz="2400" dirty="0">
                  <a:solidFill>
                    <a:srgbClr val="FFFFFF"/>
                  </a:solidFill>
                  <a:latin typeface="Tekton Pro" pitchFamily="34" charset="0"/>
                </a:rPr>
                <a:t>UZF cells corresponding to different land use types</a:t>
              </a:r>
            </a:p>
          </p:txBody>
        </p:sp>
        <p:pic>
          <p:nvPicPr>
            <p:cNvPr id="5" name="Picture 4">
              <a:extLst>
                <a:ext uri="{FF2B5EF4-FFF2-40B4-BE49-F238E27FC236}">
                  <a16:creationId xmlns:a16="http://schemas.microsoft.com/office/drawing/2014/main" id="{169E585D-BFEB-76EC-1F27-37EF974BBAE8}"/>
                </a:ext>
              </a:extLst>
            </p:cNvPr>
            <p:cNvPicPr>
              <a:picLocks noChangeAspect="1"/>
            </p:cNvPicPr>
            <p:nvPr/>
          </p:nvPicPr>
          <p:blipFill rotWithShape="1">
            <a:blip r:embed="rId2"/>
            <a:srcRect l="5382" t="15877" r="2527" b="19736"/>
            <a:stretch/>
          </p:blipFill>
          <p:spPr>
            <a:xfrm>
              <a:off x="1600200" y="1487978"/>
              <a:ext cx="4289368" cy="3882044"/>
            </a:xfrm>
            <a:prstGeom prst="rect">
              <a:avLst/>
            </a:prstGeom>
          </p:spPr>
        </p:pic>
        <p:cxnSp>
          <p:nvCxnSpPr>
            <p:cNvPr id="6" name="Straight Arrow Connector 5">
              <a:extLst>
                <a:ext uri="{FF2B5EF4-FFF2-40B4-BE49-F238E27FC236}">
                  <a16:creationId xmlns:a16="http://schemas.microsoft.com/office/drawing/2014/main" id="{C198AF36-F336-D90A-2E61-7F706B687DE5}"/>
                </a:ext>
              </a:extLst>
            </p:cNvPr>
            <p:cNvCxnSpPr>
              <a:stCxn id="3" idx="1"/>
            </p:cNvCxnSpPr>
            <p:nvPr/>
          </p:nvCxnSpPr>
          <p:spPr bwMode="auto">
            <a:xfrm flipH="1">
              <a:off x="5049982" y="1952402"/>
              <a:ext cx="1568620" cy="484791"/>
            </a:xfrm>
            <a:prstGeom prst="straightConnector1">
              <a:avLst/>
            </a:prstGeom>
            <a:noFill/>
            <a:ln w="28575" cap="flat" cmpd="sng" algn="ctr">
              <a:solidFill>
                <a:schemeClr val="bg1"/>
              </a:solidFill>
              <a:prstDash val="solid"/>
              <a:round/>
              <a:headEnd type="none" w="med" len="med"/>
              <a:tailEnd type="triangle"/>
            </a:ln>
            <a:effectLst/>
          </p:spPr>
        </p:cxnSp>
        <p:cxnSp>
          <p:nvCxnSpPr>
            <p:cNvPr id="7" name="Straight Arrow Connector 6">
              <a:extLst>
                <a:ext uri="{FF2B5EF4-FFF2-40B4-BE49-F238E27FC236}">
                  <a16:creationId xmlns:a16="http://schemas.microsoft.com/office/drawing/2014/main" id="{896738FC-7EC4-2F36-4924-7800511448DC}"/>
                </a:ext>
              </a:extLst>
            </p:cNvPr>
            <p:cNvCxnSpPr/>
            <p:nvPr/>
          </p:nvCxnSpPr>
          <p:spPr bwMode="auto">
            <a:xfrm flipH="1" flipV="1">
              <a:off x="3894513" y="3048914"/>
              <a:ext cx="2602692" cy="174070"/>
            </a:xfrm>
            <a:prstGeom prst="straightConnector1">
              <a:avLst/>
            </a:prstGeom>
            <a:noFill/>
            <a:ln w="28575" cap="flat" cmpd="sng" algn="ctr">
              <a:solidFill>
                <a:schemeClr val="bg1"/>
              </a:solidFill>
              <a:prstDash val="solid"/>
              <a:round/>
              <a:headEnd type="none" w="med" len="med"/>
              <a:tailEnd type="triangle"/>
            </a:ln>
            <a:effectLst/>
          </p:spPr>
        </p:cxnSp>
        <p:sp>
          <p:nvSpPr>
            <p:cNvPr id="8" name="Rectangle 7">
              <a:extLst>
                <a:ext uri="{FF2B5EF4-FFF2-40B4-BE49-F238E27FC236}">
                  <a16:creationId xmlns:a16="http://schemas.microsoft.com/office/drawing/2014/main" id="{A27F3D36-7378-BE63-F8CE-BADBE488F938}"/>
                </a:ext>
              </a:extLst>
            </p:cNvPr>
            <p:cNvSpPr/>
            <p:nvPr/>
          </p:nvSpPr>
          <p:spPr bwMode="auto">
            <a:xfrm>
              <a:off x="2775067" y="2634845"/>
              <a:ext cx="1066800" cy="1002609"/>
            </a:xfrm>
            <a:prstGeom prst="rect">
              <a:avLst/>
            </a:prstGeom>
            <a:noFill/>
            <a:ln w="50800" cap="flat" cmpd="sng" algn="ctr">
              <a:solidFill>
                <a:srgbClr val="FFFF00"/>
              </a:solidFill>
              <a:prstDash val="sys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1" hangingPunct="1"/>
              <a:endParaRPr lang="en-US" sz="2800">
                <a:latin typeface="Times New Roman" pitchFamily="18" charset="0"/>
              </a:endParaRPr>
            </a:p>
          </p:txBody>
        </p:sp>
        <p:sp>
          <p:nvSpPr>
            <p:cNvPr id="9" name="TextBox 8">
              <a:extLst>
                <a:ext uri="{FF2B5EF4-FFF2-40B4-BE49-F238E27FC236}">
                  <a16:creationId xmlns:a16="http://schemas.microsoft.com/office/drawing/2014/main" id="{0CDB87C0-57E8-AC7E-7FA5-3B84A017693C}"/>
                </a:ext>
              </a:extLst>
            </p:cNvPr>
            <p:cNvSpPr txBox="1"/>
            <p:nvPr/>
          </p:nvSpPr>
          <p:spPr>
            <a:xfrm>
              <a:off x="6497206" y="2834817"/>
              <a:ext cx="3343391" cy="1200328"/>
            </a:xfrm>
            <a:prstGeom prst="rect">
              <a:avLst/>
            </a:prstGeom>
            <a:noFill/>
          </p:spPr>
          <p:txBody>
            <a:bodyPr wrap="square" rtlCol="0">
              <a:spAutoFit/>
            </a:bodyPr>
            <a:lstStyle/>
            <a:p>
              <a:r>
                <a:rPr lang="en-US" sz="2400" dirty="0">
                  <a:solidFill>
                    <a:srgbClr val="FFFFFF"/>
                  </a:solidFill>
                  <a:latin typeface="Tekton Pro" pitchFamily="34" charset="0"/>
                </a:rPr>
                <a:t>UZF cells correspond to GWF grid in areas with less data</a:t>
              </a:r>
            </a:p>
          </p:txBody>
        </p:sp>
        <p:cxnSp>
          <p:nvCxnSpPr>
            <p:cNvPr id="10" name="Straight Arrow Connector 9">
              <a:extLst>
                <a:ext uri="{FF2B5EF4-FFF2-40B4-BE49-F238E27FC236}">
                  <a16:creationId xmlns:a16="http://schemas.microsoft.com/office/drawing/2014/main" id="{BED0B411-4D99-2F8C-8574-1647E30C8D1E}"/>
                </a:ext>
              </a:extLst>
            </p:cNvPr>
            <p:cNvCxnSpPr/>
            <p:nvPr/>
          </p:nvCxnSpPr>
          <p:spPr bwMode="auto">
            <a:xfrm flipH="1" flipV="1">
              <a:off x="3645131" y="4178700"/>
              <a:ext cx="2608954" cy="578319"/>
            </a:xfrm>
            <a:prstGeom prst="straightConnector1">
              <a:avLst/>
            </a:prstGeom>
            <a:noFill/>
            <a:ln w="28575" cap="flat" cmpd="sng" algn="ctr">
              <a:solidFill>
                <a:schemeClr val="bg1"/>
              </a:solidFill>
              <a:prstDash val="solid"/>
              <a:round/>
              <a:headEnd type="none" w="med" len="med"/>
              <a:tailEnd type="triangle"/>
            </a:ln>
            <a:effectLst/>
          </p:spPr>
        </p:cxnSp>
      </p:grpSp>
    </p:spTree>
    <p:extLst>
      <p:ext uri="{BB962C8B-B14F-4D97-AF65-F5344CB8AC3E}">
        <p14:creationId xmlns:p14="http://schemas.microsoft.com/office/powerpoint/2010/main" val="12401478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 Package Input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7"/>
            <a:ext cx="8382000" cy="50783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200" dirty="0">
                <a:solidFill>
                  <a:schemeClr val="bg1"/>
                </a:solidFill>
                <a:latin typeface="Courier New"/>
                <a:cs typeface="Courier New"/>
              </a:rPr>
              <a:t>BEGIN OPTIONS</a:t>
            </a:r>
          </a:p>
          <a:p>
            <a:pPr eaLnBrk="1" hangingPunct="1">
              <a:defRPr/>
            </a:pPr>
            <a:r>
              <a:rPr lang="de-DE" sz="1200" dirty="0">
                <a:solidFill>
                  <a:schemeClr val="bg1"/>
                </a:solidFill>
                <a:latin typeface="Courier New"/>
                <a:cs typeface="Courier New"/>
              </a:rPr>
              <a:t>  BOUNDNAMES</a:t>
            </a:r>
          </a:p>
          <a:p>
            <a:pPr eaLnBrk="1" hangingPunct="1">
              <a:defRPr/>
            </a:pPr>
            <a:r>
              <a:rPr lang="de-DE" sz="1200" dirty="0">
                <a:solidFill>
                  <a:schemeClr val="bg1"/>
                </a:solidFill>
                <a:latin typeface="Courier New"/>
                <a:cs typeface="Courier New"/>
              </a:rPr>
              <a:t>  PRINT_INPUT</a:t>
            </a:r>
          </a:p>
          <a:p>
            <a:pPr eaLnBrk="1" hangingPunct="1">
              <a:defRPr/>
            </a:pPr>
            <a:r>
              <a:rPr lang="de-DE" sz="1200" dirty="0">
                <a:solidFill>
                  <a:schemeClr val="bg1"/>
                </a:solidFill>
                <a:latin typeface="Courier New"/>
                <a:cs typeface="Courier New"/>
              </a:rPr>
              <a:t>  PRINT_FLOWS</a:t>
            </a:r>
          </a:p>
          <a:p>
            <a:pPr eaLnBrk="1" hangingPunct="1">
              <a:defRPr/>
            </a:pPr>
            <a:r>
              <a:rPr lang="de-DE" sz="1200" dirty="0">
                <a:solidFill>
                  <a:schemeClr val="bg1"/>
                </a:solidFill>
                <a:latin typeface="Courier New"/>
                <a:cs typeface="Courier New"/>
              </a:rPr>
              <a:t>  SAVE_FLOWS</a:t>
            </a:r>
          </a:p>
          <a:p>
            <a:pPr eaLnBrk="1" hangingPunct="1">
              <a:defRPr/>
            </a:pPr>
            <a:r>
              <a:rPr lang="de-DE" sz="1200" dirty="0">
                <a:solidFill>
                  <a:schemeClr val="bg1"/>
                </a:solidFill>
                <a:latin typeface="Courier New"/>
                <a:cs typeface="Courier New"/>
              </a:rPr>
              <a:t>  SIMULATE_ET</a:t>
            </a:r>
          </a:p>
          <a:p>
            <a:pPr eaLnBrk="1" hangingPunct="1">
              <a:defRPr/>
            </a:pPr>
            <a:r>
              <a:rPr lang="de-DE" sz="1200" dirty="0">
                <a:solidFill>
                  <a:schemeClr val="bg1"/>
                </a:solidFill>
                <a:latin typeface="Courier New"/>
                <a:cs typeface="Courier New"/>
              </a:rPr>
              <a:t>  LINEAR_GWET</a:t>
            </a:r>
          </a:p>
          <a:p>
            <a:pPr eaLnBrk="1" hangingPunct="1">
              <a:defRPr/>
            </a:pPr>
            <a:r>
              <a:rPr lang="de-DE" sz="1200" dirty="0">
                <a:solidFill>
                  <a:schemeClr val="bg1"/>
                </a:solidFill>
                <a:latin typeface="Courier New"/>
                <a:cs typeface="Courier New"/>
              </a:rPr>
              <a:t>  SIMULATE_GWSEEP</a:t>
            </a:r>
          </a:p>
          <a:p>
            <a:pPr eaLnBrk="1" hangingPunct="1">
              <a:defRPr/>
            </a:pPr>
            <a:r>
              <a:rPr lang="de-DE" sz="1200" dirty="0">
                <a:solidFill>
                  <a:schemeClr val="bg1"/>
                </a:solidFill>
                <a:latin typeface="Courier New"/>
                <a:cs typeface="Courier New"/>
              </a:rPr>
              <a:t>  MOVER</a:t>
            </a:r>
          </a:p>
          <a:p>
            <a:pPr eaLnBrk="1" hangingPunct="1">
              <a:defRPr/>
            </a:pPr>
            <a:r>
              <a:rPr lang="de-DE" sz="1200" dirty="0">
                <a:solidFill>
                  <a:schemeClr val="bg1"/>
                </a:solidFill>
                <a:latin typeface="Courier New"/>
                <a:cs typeface="Courier New"/>
              </a:rPr>
              <a:t>  OBS6 FILEIN uzfp3_lakmvr_v2_uzf.obs</a:t>
            </a:r>
          </a:p>
          <a:p>
            <a:pPr eaLnBrk="1" hangingPunct="1">
              <a:defRPr/>
            </a:pPr>
            <a:r>
              <a:rPr lang="de-DE" sz="1200" dirty="0">
                <a:solidFill>
                  <a:schemeClr val="bg1"/>
                </a:solidFill>
                <a:latin typeface="Courier New"/>
                <a:cs typeface="Courier New"/>
              </a:rPr>
              <a:t>  BUDGET FILEOUT </a:t>
            </a:r>
            <a:r>
              <a:rPr lang="de-DE" sz="1200" dirty="0" err="1">
                <a:solidFill>
                  <a:schemeClr val="bg1"/>
                </a:solidFill>
                <a:latin typeface="Courier New"/>
                <a:cs typeface="Courier New"/>
              </a:rPr>
              <a:t>uzf.cbc</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END OPTIONS</a:t>
            </a:r>
          </a:p>
          <a:p>
            <a:pPr eaLnBrk="1" hangingPunct="1">
              <a:defRPr/>
            </a:pP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BEGIN DIMENSIONS</a:t>
            </a:r>
          </a:p>
          <a:p>
            <a:pPr eaLnBrk="1" hangingPunct="1">
              <a:defRPr/>
            </a:pPr>
            <a:r>
              <a:rPr lang="de-DE" sz="1200" dirty="0">
                <a:solidFill>
                  <a:schemeClr val="bg1"/>
                </a:solidFill>
                <a:latin typeface="Courier New"/>
                <a:cs typeface="Courier New"/>
              </a:rPr>
              <a:t>  NUZFCELLS  200</a:t>
            </a:r>
          </a:p>
          <a:p>
            <a:pPr eaLnBrk="1" hangingPunct="1">
              <a:defRPr/>
            </a:pPr>
            <a:r>
              <a:rPr lang="de-DE" sz="1200" dirty="0">
                <a:solidFill>
                  <a:schemeClr val="bg1"/>
                </a:solidFill>
                <a:latin typeface="Courier New"/>
                <a:cs typeface="Courier New"/>
              </a:rPr>
              <a:t>  NTRAILWAVES  10</a:t>
            </a:r>
          </a:p>
          <a:p>
            <a:pPr eaLnBrk="1" hangingPunct="1">
              <a:defRPr/>
            </a:pPr>
            <a:r>
              <a:rPr lang="de-DE" sz="1200" dirty="0">
                <a:solidFill>
                  <a:schemeClr val="bg1"/>
                </a:solidFill>
                <a:latin typeface="Courier New"/>
                <a:cs typeface="Courier New"/>
              </a:rPr>
              <a:t>  NWAVESETS  50</a:t>
            </a:r>
          </a:p>
          <a:p>
            <a:pPr eaLnBrk="1" hangingPunct="1">
              <a:defRPr/>
            </a:pPr>
            <a:r>
              <a:rPr lang="de-DE" sz="1200" dirty="0">
                <a:solidFill>
                  <a:schemeClr val="bg1"/>
                </a:solidFill>
                <a:latin typeface="Courier New"/>
                <a:cs typeface="Courier New"/>
              </a:rPr>
              <a:t>END DIMENSIONS</a:t>
            </a:r>
          </a:p>
          <a:p>
            <a:pPr eaLnBrk="1" hangingPunct="1">
              <a:defRPr/>
            </a:pP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BEGIN PACKAGEDATA</a:t>
            </a:r>
          </a:p>
          <a:p>
            <a:pPr eaLnBrk="1" hangingPunct="1">
              <a:defRPr/>
            </a:pPr>
            <a:r>
              <a:rPr lang="de-DE" sz="1200" dirty="0">
                <a:solidFill>
                  <a:schemeClr val="bg1"/>
                </a:solidFill>
                <a:latin typeface="Courier New"/>
                <a:cs typeface="Courier New"/>
              </a:rPr>
              <a:t>#  NO  CELLID   LFLG VCON SURFDEP      VKS  THTR  THTS  THTI  EPS  BOUNDANAME</a:t>
            </a:r>
          </a:p>
          <a:p>
            <a:pPr eaLnBrk="1" hangingPunct="1">
              <a:defRPr/>
            </a:pPr>
            <a:r>
              <a:rPr lang="de-DE" sz="1200" dirty="0">
                <a:solidFill>
                  <a:schemeClr val="bg1"/>
                </a:solidFill>
                <a:latin typeface="Courier New"/>
                <a:cs typeface="Courier New"/>
              </a:rPr>
              <a:t>  	1  1  1   1    1  101     0.1 1.00E-06   0.1   0.3  0.11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2  1  1   2    1  102     0.1 1.00E-06   0.1   0.3  0.11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3  1  2   1    1  103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DELETED INPUT ---</a:t>
            </a:r>
          </a:p>
          <a:p>
            <a:pPr eaLnBrk="1" hangingPunct="1">
              <a:defRPr/>
            </a:pPr>
            <a:endParaRPr lang="de-DE" sz="1200" dirty="0">
              <a:solidFill>
                <a:schemeClr val="bg1"/>
              </a:solidFill>
              <a:latin typeface="Courier New"/>
              <a:cs typeface="Courier New"/>
            </a:endParaRPr>
          </a:p>
        </p:txBody>
      </p:sp>
    </p:spTree>
    <p:extLst>
      <p:ext uri="{BB962C8B-B14F-4D97-AF65-F5344CB8AC3E}">
        <p14:creationId xmlns:p14="http://schemas.microsoft.com/office/powerpoint/2010/main" val="11845732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 Package Input </a:t>
            </a:r>
            <a:r>
              <a:rPr lang="mr-IN" dirty="0"/>
              <a:t>–</a:t>
            </a:r>
            <a:r>
              <a:rPr lang="en-US" dirty="0"/>
              <a:t> cont.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397031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DELETED INPUT ---</a:t>
            </a:r>
          </a:p>
          <a:p>
            <a:pPr eaLnBrk="1" hangingPunct="1">
              <a:defRPr/>
            </a:pPr>
            <a:endParaRPr lang="en-US" sz="1200" dirty="0">
              <a:solidFill>
                <a:schemeClr val="bg1"/>
              </a:solidFill>
              <a:latin typeface="Courier New" charset="0"/>
            </a:endParaRPr>
          </a:p>
          <a:p>
            <a:pPr eaLnBrk="1" hangingPunct="1">
              <a:defRPr/>
            </a:pPr>
            <a:r>
              <a:rPr lang="de-DE" sz="1200" dirty="0">
                <a:solidFill>
                  <a:schemeClr val="bg1"/>
                </a:solidFill>
                <a:latin typeface="Courier New"/>
                <a:cs typeface="Courier New"/>
              </a:rPr>
              <a:t>  198  2 15   4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199  2 15   5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200  2 15   6    0    0     0.1 1.00E-06   0.2   0.3  0.21  3.5  </a:t>
            </a:r>
            <a:r>
              <a:rPr lang="de-DE" sz="1200" dirty="0" err="1">
                <a:solidFill>
                  <a:schemeClr val="bg1"/>
                </a:solidFill>
                <a:latin typeface="Courier New"/>
                <a:cs typeface="Courier New"/>
              </a:rPr>
              <a:t>uzfcells</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END PACKAGEDATA</a:t>
            </a:r>
          </a:p>
          <a:p>
            <a:pPr eaLnBrk="1" hangingPunct="1">
              <a:defRPr/>
            </a:pP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BEGIN PERIOD 1     </a:t>
            </a:r>
          </a:p>
          <a:p>
            <a:pPr eaLnBrk="1" hangingPunct="1">
              <a:defRPr/>
            </a:pPr>
            <a:r>
              <a:rPr lang="de-DE" sz="1200" dirty="0">
                <a:solidFill>
                  <a:schemeClr val="bg1"/>
                </a:solidFill>
                <a:latin typeface="Courier New"/>
                <a:cs typeface="Courier New"/>
              </a:rPr>
              <a:t># </a:t>
            </a:r>
            <a:r>
              <a:rPr lang="de-DE" sz="1200" dirty="0" err="1">
                <a:solidFill>
                  <a:schemeClr val="bg1"/>
                </a:solidFill>
                <a:latin typeface="Courier New"/>
                <a:cs typeface="Courier New"/>
              </a:rPr>
              <a:t>uzfid</a:t>
            </a:r>
            <a:r>
              <a:rPr lang="de-DE" sz="1200" dirty="0">
                <a:solidFill>
                  <a:schemeClr val="bg1"/>
                </a:solidFill>
                <a:latin typeface="Courier New"/>
                <a:cs typeface="Courier New"/>
              </a:rPr>
              <a:t> </a:t>
            </a:r>
            <a:r>
              <a:rPr lang="de-DE" sz="1200" dirty="0" err="1">
                <a:solidFill>
                  <a:schemeClr val="bg1"/>
                </a:solidFill>
                <a:latin typeface="Courier New"/>
                <a:cs typeface="Courier New"/>
              </a:rPr>
              <a:t>finf</a:t>
            </a:r>
            <a:r>
              <a:rPr lang="de-DE" sz="1200" dirty="0">
                <a:solidFill>
                  <a:schemeClr val="bg1"/>
                </a:solidFill>
                <a:latin typeface="Courier New"/>
                <a:cs typeface="Courier New"/>
              </a:rPr>
              <a:t> </a:t>
            </a:r>
            <a:r>
              <a:rPr lang="de-DE" sz="1200" dirty="0" err="1">
                <a:solidFill>
                  <a:schemeClr val="bg1"/>
                </a:solidFill>
                <a:latin typeface="Courier New"/>
                <a:cs typeface="Courier New"/>
              </a:rPr>
              <a:t>pet</a:t>
            </a:r>
            <a:r>
              <a:rPr lang="de-DE" sz="1200" dirty="0">
                <a:solidFill>
                  <a:schemeClr val="bg1"/>
                </a:solidFill>
                <a:latin typeface="Courier New"/>
                <a:cs typeface="Courier New"/>
              </a:rPr>
              <a:t> </a:t>
            </a:r>
            <a:r>
              <a:rPr lang="de-DE" sz="1200" dirty="0" err="1">
                <a:solidFill>
                  <a:schemeClr val="bg1"/>
                </a:solidFill>
                <a:latin typeface="Courier New"/>
                <a:cs typeface="Courier New"/>
              </a:rPr>
              <a:t>extdp</a:t>
            </a:r>
            <a:r>
              <a:rPr lang="de-DE" sz="1200" dirty="0">
                <a:solidFill>
                  <a:schemeClr val="bg1"/>
                </a:solidFill>
                <a:latin typeface="Courier New"/>
                <a:cs typeface="Courier New"/>
              </a:rPr>
              <a:t> </a:t>
            </a:r>
            <a:r>
              <a:rPr lang="de-DE" sz="1200" dirty="0" err="1">
                <a:solidFill>
                  <a:schemeClr val="bg1"/>
                </a:solidFill>
                <a:latin typeface="Courier New"/>
                <a:cs typeface="Courier New"/>
              </a:rPr>
              <a:t>extwc</a:t>
            </a:r>
            <a:r>
              <a:rPr lang="de-DE" sz="1200" dirty="0">
                <a:solidFill>
                  <a:schemeClr val="bg1"/>
                </a:solidFill>
                <a:latin typeface="Courier New"/>
                <a:cs typeface="Courier New"/>
              </a:rPr>
              <a:t> ha </a:t>
            </a:r>
            <a:r>
              <a:rPr lang="de-DE" sz="1200" dirty="0" err="1">
                <a:solidFill>
                  <a:schemeClr val="bg1"/>
                </a:solidFill>
                <a:latin typeface="Courier New"/>
                <a:cs typeface="Courier New"/>
              </a:rPr>
              <a:t>hroot</a:t>
            </a:r>
            <a:r>
              <a:rPr lang="de-DE" sz="1200" dirty="0">
                <a:solidFill>
                  <a:schemeClr val="bg1"/>
                </a:solidFill>
                <a:latin typeface="Courier New"/>
                <a:cs typeface="Courier New"/>
              </a:rPr>
              <a:t> </a:t>
            </a:r>
            <a:r>
              <a:rPr lang="de-DE" sz="1200" dirty="0" err="1">
                <a:solidFill>
                  <a:schemeClr val="bg1"/>
                </a:solidFill>
                <a:latin typeface="Courier New"/>
                <a:cs typeface="Courier New"/>
              </a:rPr>
              <a:t>rootact</a:t>
            </a:r>
            <a:endParaRPr lang="de-DE" sz="1200" dirty="0">
              <a:solidFill>
                <a:schemeClr val="bg1"/>
              </a:solidFill>
              <a:latin typeface="Courier New"/>
              <a:cs typeface="Courier New"/>
            </a:endParaRPr>
          </a:p>
          <a:p>
            <a:pPr eaLnBrk="1" hangingPunct="1">
              <a:defRPr/>
            </a:pPr>
            <a:r>
              <a:rPr lang="de-DE" sz="1200" dirty="0">
                <a:solidFill>
                  <a:schemeClr val="bg1"/>
                </a:solidFill>
                <a:latin typeface="Courier New"/>
                <a:cs typeface="Courier New"/>
              </a:rPr>
              <a:t>  1 3.34E-10 1.00E-08 15 0.100005 0.0 0.0 0.0</a:t>
            </a:r>
          </a:p>
          <a:p>
            <a:pPr eaLnBrk="1" hangingPunct="1">
              <a:defRPr/>
            </a:pPr>
            <a:r>
              <a:rPr lang="de-DE" sz="1200" dirty="0">
                <a:solidFill>
                  <a:schemeClr val="bg1"/>
                </a:solidFill>
                <a:latin typeface="Courier New"/>
                <a:cs typeface="Courier New"/>
              </a:rPr>
              <a:t>  2 6.68E-10 1.00E-08 15 0.100005 0.0 0.0 0.0</a:t>
            </a:r>
          </a:p>
          <a:p>
            <a:pPr eaLnBrk="1" hangingPunct="1">
              <a:defRPr/>
            </a:pPr>
            <a:r>
              <a:rPr lang="de-DE" sz="1200" dirty="0">
                <a:solidFill>
                  <a:schemeClr val="bg1"/>
                </a:solidFill>
                <a:latin typeface="Courier New"/>
                <a:cs typeface="Courier New"/>
              </a:rPr>
              <a:t>  3 6.68E-10 1.00E-08 15 0.20001 0.0 0.0 0.0</a:t>
            </a:r>
          </a:p>
          <a:p>
            <a:pPr eaLnBrk="1" hangingPunct="1">
              <a:defRPr/>
            </a:pPr>
            <a:endParaRPr lang="en-US" sz="1200" dirty="0">
              <a:solidFill>
                <a:schemeClr val="bg1"/>
              </a:solidFill>
              <a:latin typeface="Courier New" charset="0"/>
            </a:endParaRPr>
          </a:p>
          <a:p>
            <a:pPr eaLnBrk="1" hangingPunct="1">
              <a:defRPr/>
            </a:pPr>
            <a:r>
              <a:rPr lang="en-US" sz="1200" dirty="0">
                <a:solidFill>
                  <a:schemeClr val="bg1"/>
                </a:solidFill>
                <a:latin typeface="Courier New" charset="0"/>
              </a:rPr>
              <a:t>--- DELETED INPUT ---</a:t>
            </a:r>
          </a:p>
          <a:p>
            <a:pPr eaLnBrk="1" hangingPunct="1">
              <a:defRPr/>
            </a:pPr>
            <a:endParaRPr lang="en-US" sz="1200" dirty="0">
              <a:solidFill>
                <a:schemeClr val="bg1"/>
              </a:solidFill>
              <a:latin typeface="Courier New" charset="0"/>
            </a:endParaRPr>
          </a:p>
          <a:p>
            <a:pPr eaLnBrk="1" hangingPunct="1">
              <a:defRPr/>
            </a:pPr>
            <a:r>
              <a:rPr lang="nb-NO" sz="1200" dirty="0">
                <a:solidFill>
                  <a:schemeClr val="bg1"/>
                </a:solidFill>
                <a:latin typeface="Courier New" charset="0"/>
              </a:rPr>
              <a:t>  98 2.68E-09 1.00E-08 15 0.20001 0.0 0.0 0.0</a:t>
            </a:r>
          </a:p>
          <a:p>
            <a:pPr eaLnBrk="1" hangingPunct="1">
              <a:defRPr/>
            </a:pPr>
            <a:r>
              <a:rPr lang="nb-NO" sz="1200" dirty="0">
                <a:solidFill>
                  <a:schemeClr val="bg1"/>
                </a:solidFill>
                <a:latin typeface="Courier New" charset="0"/>
              </a:rPr>
              <a:t>  99 2.68E-09 1.00E-08 15 0.20001 0.0 0.0 0.0</a:t>
            </a:r>
          </a:p>
          <a:p>
            <a:pPr eaLnBrk="1" hangingPunct="1">
              <a:defRPr/>
            </a:pPr>
            <a:r>
              <a:rPr lang="nb-NO" sz="1200" dirty="0">
                <a:solidFill>
                  <a:schemeClr val="bg1"/>
                </a:solidFill>
                <a:latin typeface="Courier New" charset="0"/>
              </a:rPr>
              <a:t>  100 2.68E-09 1.00E-08 15 0.20001 0.0 0.0 0.0</a:t>
            </a:r>
          </a:p>
          <a:p>
            <a:pPr eaLnBrk="1" hangingPunct="1">
              <a:defRPr/>
            </a:pPr>
            <a:r>
              <a:rPr lang="nb-NO" sz="1200" dirty="0">
                <a:solidFill>
                  <a:schemeClr val="bg1"/>
                </a:solidFill>
                <a:latin typeface="Courier New" charset="0"/>
              </a:rPr>
              <a:t>END PERIOD </a:t>
            </a:r>
            <a:endParaRPr lang="en-US" sz="1200" dirty="0">
              <a:solidFill>
                <a:schemeClr val="bg1"/>
              </a:solidFill>
              <a:latin typeface="Courier New" charset="0"/>
            </a:endParaRPr>
          </a:p>
          <a:p>
            <a:pPr eaLnBrk="1" hangingPunct="1">
              <a:defRPr/>
            </a:pPr>
            <a:endParaRPr lang="de-DE" sz="1200" dirty="0">
              <a:solidFill>
                <a:schemeClr val="bg1"/>
              </a:solidFill>
              <a:latin typeface="Courier New"/>
              <a:cs typeface="Courier New"/>
            </a:endParaRPr>
          </a:p>
        </p:txBody>
      </p:sp>
    </p:spTree>
    <p:extLst>
      <p:ext uri="{BB962C8B-B14F-4D97-AF65-F5344CB8AC3E}">
        <p14:creationId xmlns:p14="http://schemas.microsoft.com/office/powerpoint/2010/main" val="15085636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 Package Output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54245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050" dirty="0">
                <a:solidFill>
                  <a:schemeClr val="bg1"/>
                </a:solidFill>
                <a:latin typeface="Courier New"/>
                <a:cs typeface="Courier New"/>
              </a:rPr>
              <a:t> UZF_1 BUDGET FOR ENTIRE MODEL AT END OF TIME STEP   15, STRESS PERIOD  24</a:t>
            </a:r>
          </a:p>
          <a:p>
            <a:pPr eaLnBrk="1" hangingPunct="1">
              <a:defRPr/>
            </a:pPr>
            <a:r>
              <a:rPr lang="mr-IN" sz="1050" dirty="0">
                <a:solidFill>
                  <a:schemeClr val="bg1"/>
                </a:solidFill>
                <a:latin typeface="Courier New"/>
                <a:cs typeface="Courier New"/>
              </a:rPr>
              <a:t>  ------------------------------------------------------------------------------</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CUMULATIVE UZF_1      L**3       RATES FOR THIS TIME STEP      L**3/T</a:t>
            </a:r>
          </a:p>
          <a:p>
            <a:pPr eaLnBrk="1" hangingPunct="1">
              <a:defRPr/>
            </a:pPr>
            <a:r>
              <a:rPr lang="mr-IN" sz="1050" dirty="0">
                <a:solidFill>
                  <a:schemeClr val="bg1"/>
                </a:solidFill>
                <a:latin typeface="Courier New"/>
                <a:cs typeface="Courier New"/>
              </a:rPr>
              <a:t>     ------------------                 ------------------------</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IN:                                      IN:</a:t>
            </a:r>
          </a:p>
          <a:p>
            <a:pPr eaLnBrk="1" hangingPunct="1">
              <a:defRPr/>
            </a:pPr>
            <a:r>
              <a:rPr lang="mr-IN" sz="1050" dirty="0">
                <a:solidFill>
                  <a:schemeClr val="bg1"/>
                </a:solidFill>
                <a:latin typeface="Courier New"/>
                <a:cs typeface="Courier New"/>
              </a:rPr>
              <a:t>           ---                                      ---</a:t>
            </a:r>
          </a:p>
          <a:p>
            <a:pPr eaLnBrk="1" hangingPunct="1">
              <a:defRPr/>
            </a:pPr>
            <a:r>
              <a:rPr lang="mr-IN" sz="1050" dirty="0">
                <a:solidFill>
                  <a:schemeClr val="bg1"/>
                </a:solidFill>
                <a:latin typeface="Courier New"/>
                <a:cs typeface="Courier New"/>
              </a:rPr>
              <a:t>        INFILTRATION =  6044703271.2000          INFILTRATION =           7.6500</a:t>
            </a:r>
          </a:p>
          <a:p>
            <a:pPr eaLnBrk="1" hangingPunct="1">
              <a:defRPr/>
            </a:pPr>
            <a:r>
              <a:rPr lang="mr-IN" sz="1050" dirty="0">
                <a:solidFill>
                  <a:schemeClr val="bg1"/>
                </a:solidFill>
                <a:latin typeface="Courier New"/>
                <a:cs typeface="Courier New"/>
              </a:rPr>
              <a:t>            FROM-MVR =           0.0000              FROM-MVR =           0.0000</a:t>
            </a:r>
          </a:p>
          <a:p>
            <a:pPr eaLnBrk="1" hangingPunct="1">
              <a:defRPr/>
            </a:pPr>
            <a:r>
              <a:rPr lang="mr-IN" sz="1050" dirty="0">
                <a:solidFill>
                  <a:schemeClr val="bg1"/>
                </a:solidFill>
                <a:latin typeface="Courier New"/>
                <a:cs typeface="Courier New"/>
              </a:rPr>
              <a:t>             REJ-INF =           0.0000               REJ-INF =           0.0000</a:t>
            </a:r>
          </a:p>
          <a:p>
            <a:pPr eaLnBrk="1" hangingPunct="1">
              <a:defRPr/>
            </a:pPr>
            <a:r>
              <a:rPr lang="mr-IN" sz="1050" dirty="0">
                <a:solidFill>
                  <a:schemeClr val="bg1"/>
                </a:solidFill>
                <a:latin typeface="Courier New"/>
                <a:cs typeface="Courier New"/>
              </a:rPr>
              <a:t>      REJ-INF-TO-MVR =           0.0000        REJ-INF-TO-MVR =           0.0000</a:t>
            </a:r>
          </a:p>
          <a:p>
            <a:pPr eaLnBrk="1" hangingPunct="1">
              <a:defRPr/>
            </a:pPr>
            <a:r>
              <a:rPr lang="mr-IN" sz="1050" dirty="0">
                <a:solidFill>
                  <a:schemeClr val="bg1"/>
                </a:solidFill>
                <a:latin typeface="Courier New"/>
                <a:cs typeface="Courier New"/>
              </a:rPr>
              <a:t>                 GWF =           0.0000                   GWF =           0.0000</a:t>
            </a:r>
          </a:p>
          <a:p>
            <a:pPr eaLnBrk="1" hangingPunct="1">
              <a:defRPr/>
            </a:pPr>
            <a:r>
              <a:rPr lang="mr-IN" sz="1050" dirty="0">
                <a:solidFill>
                  <a:schemeClr val="bg1"/>
                </a:solidFill>
                <a:latin typeface="Courier New"/>
                <a:cs typeface="Courier New"/>
              </a:rPr>
              <a:t>                UZET =           0.0000                  UZET =           0.0000</a:t>
            </a:r>
          </a:p>
          <a:p>
            <a:pPr eaLnBrk="1" hangingPunct="1">
              <a:defRPr/>
            </a:pPr>
            <a:r>
              <a:rPr lang="mr-IN" sz="1050" dirty="0">
                <a:solidFill>
                  <a:schemeClr val="bg1"/>
                </a:solidFill>
                <a:latin typeface="Courier New"/>
                <a:cs typeface="Courier New"/>
              </a:rPr>
              <a:t>             STORAGE =  3703929635.3310               STORAGE =          63.3814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TOTAL IN =  9748632906.5310              TOTAL IN =          71.0314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OUT:                                     OUT:</a:t>
            </a:r>
          </a:p>
          <a:p>
            <a:pPr eaLnBrk="1" hangingPunct="1">
              <a:defRPr/>
            </a:pPr>
            <a:r>
              <a:rPr lang="mr-IN" sz="1050" dirty="0">
                <a:solidFill>
                  <a:schemeClr val="bg1"/>
                </a:solidFill>
                <a:latin typeface="Courier New"/>
                <a:cs typeface="Courier New"/>
              </a:rPr>
              <a:t>          ----                                     ----</a:t>
            </a:r>
          </a:p>
          <a:p>
            <a:pPr eaLnBrk="1" hangingPunct="1">
              <a:defRPr/>
            </a:pPr>
            <a:r>
              <a:rPr lang="mr-IN" sz="1050" dirty="0">
                <a:solidFill>
                  <a:schemeClr val="bg1"/>
                </a:solidFill>
                <a:latin typeface="Courier New"/>
                <a:cs typeface="Courier New"/>
              </a:rPr>
              <a:t>        INFILTRATION =           0.0000          INFILTRATION =           0.0000</a:t>
            </a:r>
          </a:p>
          <a:p>
            <a:pPr eaLnBrk="1" hangingPunct="1">
              <a:defRPr/>
            </a:pPr>
            <a:r>
              <a:rPr lang="mr-IN" sz="1050" dirty="0">
                <a:solidFill>
                  <a:schemeClr val="bg1"/>
                </a:solidFill>
                <a:latin typeface="Courier New"/>
                <a:cs typeface="Courier New"/>
              </a:rPr>
              <a:t>            FROM-MVR =           0.0000              FROM-MVR =           0.0000</a:t>
            </a:r>
          </a:p>
          <a:p>
            <a:pPr eaLnBrk="1" hangingPunct="1">
              <a:defRPr/>
            </a:pPr>
            <a:r>
              <a:rPr lang="mr-IN" sz="1050" dirty="0">
                <a:solidFill>
                  <a:schemeClr val="bg1"/>
                </a:solidFill>
                <a:latin typeface="Courier New"/>
                <a:cs typeface="Courier New"/>
              </a:rPr>
              <a:t>             REJ-INF =        1640.8837               REJ-INF =           0.0000</a:t>
            </a:r>
          </a:p>
          <a:p>
            <a:pPr eaLnBrk="1" hangingPunct="1">
              <a:defRPr/>
            </a:pPr>
            <a:r>
              <a:rPr lang="mr-IN" sz="1050" dirty="0">
                <a:solidFill>
                  <a:schemeClr val="bg1"/>
                </a:solidFill>
                <a:latin typeface="Courier New"/>
                <a:cs typeface="Courier New"/>
              </a:rPr>
              <a:t>      REJ-INF-TO-MVR =    24978080.1659        REJ-INF-TO-MVR =       5.0001E-02</a:t>
            </a:r>
          </a:p>
          <a:p>
            <a:pPr eaLnBrk="1" hangingPunct="1">
              <a:defRPr/>
            </a:pPr>
            <a:r>
              <a:rPr lang="mr-IN" sz="1050" dirty="0">
                <a:solidFill>
                  <a:schemeClr val="bg1"/>
                </a:solidFill>
                <a:latin typeface="Courier New"/>
                <a:cs typeface="Courier New"/>
              </a:rPr>
              <a:t>                 GWF =  2902536811.0348                   GWF =          45.0327</a:t>
            </a:r>
          </a:p>
          <a:p>
            <a:pPr eaLnBrk="1" hangingPunct="1">
              <a:defRPr/>
            </a:pPr>
            <a:r>
              <a:rPr lang="mr-IN" sz="1050" dirty="0">
                <a:solidFill>
                  <a:schemeClr val="bg1"/>
                </a:solidFill>
                <a:latin typeface="Courier New"/>
                <a:cs typeface="Courier New"/>
              </a:rPr>
              <a:t>                UZET =  1336852282.2118                  UZET =          22.7992</a:t>
            </a:r>
          </a:p>
          <a:p>
            <a:pPr eaLnBrk="1" hangingPunct="1">
              <a:defRPr/>
            </a:pPr>
            <a:r>
              <a:rPr lang="mr-IN" sz="1050" dirty="0">
                <a:solidFill>
                  <a:schemeClr val="bg1"/>
                </a:solidFill>
                <a:latin typeface="Courier New"/>
                <a:cs typeface="Courier New"/>
              </a:rPr>
              <a:t>             STORAGE =  5484263955.0108               STORAGE =           3.1496</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TOTAL OUT =  9748632769.3070             TOTAL OUT =          71.0314</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IN - OUT =         137.2240              IN - OUT =       1.7748E-06</a:t>
            </a:r>
          </a:p>
          <a:p>
            <a:pPr eaLnBrk="1" hangingPunct="1">
              <a:defRPr/>
            </a:pPr>
            <a:endParaRPr lang="mr-IN" sz="1050" dirty="0">
              <a:solidFill>
                <a:schemeClr val="bg1"/>
              </a:solidFill>
              <a:latin typeface="Courier New"/>
              <a:cs typeface="Courier New"/>
            </a:endParaRPr>
          </a:p>
          <a:p>
            <a:pPr eaLnBrk="1" hangingPunct="1">
              <a:defRPr/>
            </a:pPr>
            <a:r>
              <a:rPr lang="mr-IN" sz="1050" dirty="0">
                <a:solidFill>
                  <a:schemeClr val="bg1"/>
                </a:solidFill>
                <a:latin typeface="Courier New"/>
                <a:cs typeface="Courier New"/>
              </a:rPr>
              <a:t> PERCENT DISCREPANCY =           0.00     PERCENT DISCREPANCY =           0.00</a:t>
            </a:r>
            <a:endParaRPr lang="de-DE" sz="1050" dirty="0">
              <a:solidFill>
                <a:schemeClr val="bg1"/>
              </a:solidFill>
              <a:latin typeface="Courier New"/>
              <a:cs typeface="Courier New"/>
            </a:endParaRPr>
          </a:p>
        </p:txBody>
      </p:sp>
    </p:spTree>
    <p:extLst>
      <p:ext uri="{BB962C8B-B14F-4D97-AF65-F5344CB8AC3E}">
        <p14:creationId xmlns:p14="http://schemas.microsoft.com/office/powerpoint/2010/main" val="6914012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UZF Package Output </a:t>
            </a:r>
            <a:r>
              <a:rPr lang="mr-IN" dirty="0"/>
              <a:t>–</a:t>
            </a:r>
            <a:r>
              <a:rPr lang="en-US" dirty="0"/>
              <a:t> cont.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7"/>
            <a:ext cx="10366248" cy="466281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800" dirty="0">
                <a:solidFill>
                  <a:schemeClr val="bg1"/>
                </a:solidFill>
                <a:latin typeface="Courier New"/>
                <a:cs typeface="Courier New"/>
              </a:rPr>
              <a:t>  UZF (UZF_1) FLOWS   PERIOD     24   STEP       15</a:t>
            </a:r>
          </a:p>
          <a:p>
            <a:pPr eaLnBrk="1" hangingPunct="1">
              <a:defRPr/>
            </a:pPr>
            <a:r>
              <a:rPr lang="mr-IN" sz="800" dirty="0">
                <a:solidFill>
                  <a:schemeClr val="bg1"/>
                </a:solidFill>
                <a:latin typeface="Courier New"/>
                <a:cs typeface="Courier New"/>
              </a:rPr>
              <a:t> -----------------------------------------------------------------------------------------------------------------------------------------------------------</a:t>
            </a:r>
          </a:p>
          <a:p>
            <a:pPr eaLnBrk="1" hangingPunct="1">
              <a:defRPr/>
            </a:pPr>
            <a:r>
              <a:rPr lang="mr-IN" sz="800" dirty="0">
                <a:solidFill>
                  <a:schemeClr val="bg1"/>
                </a:solidFill>
                <a:latin typeface="Courier New"/>
                <a:cs typeface="Courier New"/>
              </a:rPr>
              <a:t> UZF              UZF       UZF       UZF-UZF       UZF         UZF     UZF REJ-INF     UZF         UZF       UZF-UZF       UZF         UZF       PERCENT   </a:t>
            </a:r>
          </a:p>
          <a:p>
            <a:pPr eaLnBrk="1" hangingPunct="1">
              <a:defRPr/>
            </a:pPr>
            <a:r>
              <a:rPr lang="mr-IN" sz="800" dirty="0">
                <a:solidFill>
                  <a:schemeClr val="bg1"/>
                </a:solidFill>
                <a:latin typeface="Courier New"/>
                <a:cs typeface="Courier New"/>
              </a:rPr>
              <a:t> NAME             NO.     INFILT.     INFLOW     FROM MVR     REJ-INF     TO MVR       UZET        GWRCH      OUTFLOW     STORAGE    IN - OUT   DIFFERENCE  </a:t>
            </a:r>
          </a:p>
          <a:p>
            <a:pPr eaLnBrk="1" hangingPunct="1">
              <a:defRPr/>
            </a:pPr>
            <a:r>
              <a:rPr lang="mr-IN" sz="800" dirty="0">
                <a:solidFill>
                  <a:schemeClr val="bg1"/>
                </a:solidFill>
                <a:latin typeface="Courier New"/>
                <a:cs typeface="Courier New"/>
              </a:rPr>
              <a:t> -----------------------------------------------------------------------------------------------------------------------------------------------------------</a:t>
            </a:r>
          </a:p>
          <a:p>
            <a:pPr eaLnBrk="1" hangingPunct="1">
              <a:defRPr/>
            </a:pPr>
            <a:r>
              <a:rPr lang="mr-IN" sz="800" dirty="0">
                <a:solidFill>
                  <a:schemeClr val="bg1"/>
                </a:solidFill>
                <a:latin typeface="Courier New"/>
                <a:cs typeface="Courier New"/>
              </a:rPr>
              <a:t> UZFCELLS             1  0.2500E-01   0.000       0.000       0.000       0.000     -0.2109       0.000     -0.6988E-03  0.1866     -0.2211E-10 -0.1045E-07 </a:t>
            </a:r>
          </a:p>
          <a:p>
            <a:pPr eaLnBrk="1" hangingPunct="1">
              <a:defRPr/>
            </a:pPr>
            <a:r>
              <a:rPr lang="mr-IN" sz="800" dirty="0">
                <a:solidFill>
                  <a:schemeClr val="bg1"/>
                </a:solidFill>
                <a:latin typeface="Courier New"/>
                <a:cs typeface="Courier New"/>
              </a:rPr>
              <a:t> UZFCELLS             2  0.5000E-01   0.000       0.000       0.000       0.000     -0.2500       0.000     -0.6988E-03  0.2007     -0.3919E-13 -0.1563E-10 </a:t>
            </a:r>
          </a:p>
          <a:p>
            <a:pPr eaLnBrk="1" hangingPunct="1">
              <a:defRPr/>
            </a:pPr>
            <a:r>
              <a:rPr lang="mr-IN" sz="800" dirty="0">
                <a:solidFill>
                  <a:schemeClr val="bg1"/>
                </a:solidFill>
                <a:latin typeface="Courier New"/>
                <a:cs typeface="Courier New"/>
              </a:rPr>
              <a:t> UZFCELLS             3  0.5000E-01   0.000       0.000       0.000       0.000     -0.2500       0.000     -0.9262       1.126      0.1825E-12  0.1552E-10 </a:t>
            </a:r>
          </a:p>
          <a:p>
            <a:pPr eaLnBrk="1" hangingPunct="1">
              <a:defRPr/>
            </a:pPr>
            <a:r>
              <a:rPr lang="mr-IN" sz="800" dirty="0">
                <a:solidFill>
                  <a:schemeClr val="bg1"/>
                </a:solidFill>
                <a:latin typeface="Courier New"/>
                <a:cs typeface="Courier New"/>
              </a:rPr>
              <a:t> UZFCELLS             4  0.2500E-01   0.000       0.000       0.000       0.000     -0.2109       0.000     -0.6988E-03  0.1866     -0.2211E-10 -0.1045E-07 </a:t>
            </a:r>
          </a:p>
          <a:p>
            <a:pPr eaLnBrk="1" hangingPunct="1">
              <a:defRPr/>
            </a:pPr>
            <a:r>
              <a:rPr lang="mr-IN" sz="800" dirty="0">
                <a:solidFill>
                  <a:schemeClr val="bg1"/>
                </a:solidFill>
                <a:latin typeface="Courier New"/>
                <a:cs typeface="Courier New"/>
              </a:rPr>
              <a:t> UZFCELLS             5  0.5000E-01   0.000       0.000       0.000       0.000     -0.2500       0.000     -0.6988E-03  0.2007     -0.3919E-13 -0.1563E-10 </a:t>
            </a:r>
          </a:p>
          <a:p>
            <a:pPr eaLnBrk="1" hangingPunct="1">
              <a:defRPr/>
            </a:pPr>
            <a:r>
              <a:rPr lang="mr-IN" sz="800" dirty="0">
                <a:solidFill>
                  <a:schemeClr val="bg1"/>
                </a:solidFill>
                <a:latin typeface="Courier New"/>
                <a:cs typeface="Courier New"/>
              </a:rPr>
              <a:t> UZFCELLS             6  0.2000       0.000       0.000       0.000       0.000     -0.2500       0.000     -0.8730      0.9230     -0.5684E-13 -0.5062E-11 </a:t>
            </a:r>
          </a:p>
          <a:p>
            <a:pPr eaLnBrk="1" hangingPunct="1">
              <a:defRPr/>
            </a:pPr>
            <a:r>
              <a:rPr lang="mr-IN" sz="800" dirty="0">
                <a:solidFill>
                  <a:schemeClr val="bg1"/>
                </a:solidFill>
                <a:latin typeface="Courier New"/>
                <a:cs typeface="Courier New"/>
              </a:rPr>
              <a:t> UZFCELLS             7  0.2000       0.000       0.000       0.000       0.000     -0.2500       0.000     -0.8730      0.9230     -0.5684E-13 -0.5062E-11 </a:t>
            </a:r>
          </a:p>
          <a:p>
            <a:pPr eaLnBrk="1" hangingPunct="1">
              <a:defRPr/>
            </a:pPr>
            <a:r>
              <a:rPr lang="mr-IN" sz="800" dirty="0">
                <a:solidFill>
                  <a:schemeClr val="bg1"/>
                </a:solidFill>
                <a:latin typeface="Courier New"/>
                <a:cs typeface="Courier New"/>
              </a:rPr>
              <a:t> UZFCELLS             8  0.1250       0.000       0.000       0.000       0.000     -0.2500       0.000     -0.8888       1.014     -0.1732E-13 -0.1521E-11 </a:t>
            </a:r>
          </a:p>
          <a:p>
            <a:pPr eaLnBrk="1" hangingPunct="1">
              <a:defRPr/>
            </a:pPr>
            <a:r>
              <a:rPr lang="mr-IN" sz="800" dirty="0">
                <a:solidFill>
                  <a:schemeClr val="bg1"/>
                </a:solidFill>
                <a:latin typeface="Courier New"/>
                <a:cs typeface="Courier New"/>
              </a:rPr>
              <a:t> UZFCELLS             9  0.1250       0.000       0.000       0.000       0.000     -0.2500       0.000     -0.8888       1.014     -0.1732E-13 -0.1521E-11 </a:t>
            </a:r>
          </a:p>
          <a:p>
            <a:pPr eaLnBrk="1" hangingPunct="1">
              <a:defRPr/>
            </a:pPr>
            <a:r>
              <a:rPr lang="mr-IN" sz="800" dirty="0">
                <a:solidFill>
                  <a:schemeClr val="bg1"/>
                </a:solidFill>
                <a:latin typeface="Courier New"/>
                <a:cs typeface="Courier New"/>
              </a:rPr>
              <a:t> UZFCELLS            10  0.2500E-01   0.000       0.000       0.000       0.000     -0.2109       0.000     -0.6988E-03  0.1866     -0.2211E-10 -0.1045E-07 </a:t>
            </a:r>
          </a:p>
          <a:p>
            <a:pPr eaLnBrk="1" hangingPunct="1">
              <a:defRPr/>
            </a:pPr>
            <a:r>
              <a:rPr lang="mr-IN" sz="800" dirty="0">
                <a:solidFill>
                  <a:schemeClr val="bg1"/>
                </a:solidFill>
                <a:latin typeface="Courier New"/>
                <a:cs typeface="Courier New"/>
              </a:rPr>
              <a:t> UZFCELLS            11  0.2500E-01   0.000       0.000       0.000       0.000     -0.2109       0.000     -0.6988E-03  0.1866     -0.2211E-10 -0.1045E-07 </a:t>
            </a:r>
          </a:p>
          <a:p>
            <a:pPr eaLnBrk="1" hangingPunct="1">
              <a:defRPr/>
            </a:pPr>
            <a:r>
              <a:rPr lang="mr-IN" sz="800" dirty="0">
                <a:solidFill>
                  <a:schemeClr val="bg1"/>
                </a:solidFill>
                <a:latin typeface="Courier New"/>
                <a:cs typeface="Courier New"/>
              </a:rPr>
              <a:t> UZFCELLS            12  0.2000       0.000       0.000       0.000       0.000     -0.2500       0.000     -0.8730      0.9230     -0.5684E-13 -0.5062E-11 </a:t>
            </a:r>
          </a:p>
          <a:p>
            <a:pPr eaLnBrk="1" hangingPunct="1">
              <a:defRPr/>
            </a:pPr>
            <a:r>
              <a:rPr lang="mr-IN" sz="800" dirty="0">
                <a:solidFill>
                  <a:schemeClr val="bg1"/>
                </a:solidFill>
                <a:latin typeface="Courier New"/>
                <a:cs typeface="Courier New"/>
              </a:rPr>
              <a:t> UZFCELLS            13  0.2000       0.000       0.000       0.000       0.000     -0.2500       0.000     -0.8730      0.9230     -0.5684E-13 -0.5062E-11 </a:t>
            </a:r>
          </a:p>
          <a:p>
            <a:pPr eaLnBrk="1" hangingPunct="1">
              <a:defRPr/>
            </a:pPr>
            <a:r>
              <a:rPr lang="mr-IN" sz="800" dirty="0">
                <a:solidFill>
                  <a:schemeClr val="bg1"/>
                </a:solidFill>
                <a:latin typeface="Courier New"/>
                <a:cs typeface="Courier New"/>
              </a:rPr>
              <a:t> UZFCELLS            14  0.1250       0.000       0.000       0.000       0.000     -0.2500     -0.8094       0.000      0.9344     -0.2731E-13 -0.2578E-11</a:t>
            </a:r>
            <a:endParaRPr lang="en-US" sz="800" dirty="0">
              <a:solidFill>
                <a:schemeClr val="bg1"/>
              </a:solidFill>
              <a:latin typeface="Courier New"/>
              <a:cs typeface="Courier New"/>
            </a:endParaRPr>
          </a:p>
          <a:p>
            <a:pPr eaLnBrk="1" hangingPunct="1">
              <a:defRPr/>
            </a:pPr>
            <a:endParaRPr lang="en-US" sz="800" dirty="0">
              <a:solidFill>
                <a:schemeClr val="bg1"/>
              </a:solidFill>
              <a:latin typeface="Courier New"/>
              <a:cs typeface="Courier New"/>
            </a:endParaRPr>
          </a:p>
          <a:p>
            <a:pPr eaLnBrk="1" hangingPunct="1">
              <a:defRPr/>
            </a:pPr>
            <a:r>
              <a:rPr lang="en-US" sz="900" dirty="0">
                <a:solidFill>
                  <a:schemeClr val="bg1"/>
                </a:solidFill>
                <a:latin typeface="Courier New" charset="0"/>
              </a:rPr>
              <a:t>--- DELETED OUTPUT ---</a:t>
            </a:r>
          </a:p>
          <a:p>
            <a:pPr eaLnBrk="1" hangingPunct="1">
              <a:defRPr/>
            </a:pPr>
            <a:endParaRPr lang="en-US"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UZFCELLS           187   0.000       0.000       0.000       0.000       0.000       0.000       0.000       0.000      -0.000       0.000       0.000     </a:t>
            </a:r>
          </a:p>
          <a:p>
            <a:pPr eaLnBrk="1" hangingPunct="1">
              <a:defRPr/>
            </a:pPr>
            <a:r>
              <a:rPr lang="mr-IN" sz="800" dirty="0">
                <a:solidFill>
                  <a:schemeClr val="bg1"/>
                </a:solidFill>
                <a:latin typeface="Courier New"/>
                <a:cs typeface="Courier New"/>
              </a:rPr>
              <a:t> UZFCELLS           188   0.000       0.000       0.000       0.000       0.000       0.000       0.000       0.000      -0.000       0.000       0.000     </a:t>
            </a:r>
          </a:p>
          <a:p>
            <a:pPr eaLnBrk="1" hangingPunct="1">
              <a:defRPr/>
            </a:pPr>
            <a:r>
              <a:rPr lang="mr-IN" sz="800" dirty="0">
                <a:solidFill>
                  <a:schemeClr val="bg1"/>
                </a:solidFill>
                <a:latin typeface="Courier New"/>
                <a:cs typeface="Courier New"/>
              </a:rPr>
              <a:t> UZFCELLS           189   0.000       0.000       0.000       0.000       0.000       0.000       0.000       0.000      -0.000       0.000       0.000     </a:t>
            </a:r>
          </a:p>
          <a:p>
            <a:pPr eaLnBrk="1" hangingPunct="1">
              <a:defRPr/>
            </a:pPr>
            <a:r>
              <a:rPr lang="mr-IN" sz="800" dirty="0">
                <a:solidFill>
                  <a:schemeClr val="bg1"/>
                </a:solidFill>
                <a:latin typeface="Courier New"/>
                <a:cs typeface="Courier New"/>
              </a:rPr>
              <a:t> UZFCELLS           190   0.000       0.000       0.000       0.000       0.000       0.000       0.000       0.000      -0.000       0.000       0.000     </a:t>
            </a:r>
          </a:p>
          <a:p>
            <a:pPr eaLnBrk="1" hangingPunct="1">
              <a:defRPr/>
            </a:pPr>
            <a:r>
              <a:rPr lang="mr-IN" sz="800" dirty="0">
                <a:solidFill>
                  <a:schemeClr val="bg1"/>
                </a:solidFill>
                <a:latin typeface="Courier New"/>
                <a:cs typeface="Courier New"/>
              </a:rPr>
              <a:t> UZFCELLS           191   0.000       0.000       0.000       0.000       0.000       0.000       0.000       0.000      -0.000       0.000       0.000     </a:t>
            </a:r>
          </a:p>
          <a:p>
            <a:pPr eaLnBrk="1" hangingPunct="1">
              <a:defRPr/>
            </a:pPr>
            <a:r>
              <a:rPr lang="mr-IN" sz="800" dirty="0">
                <a:solidFill>
                  <a:schemeClr val="bg1"/>
                </a:solidFill>
                <a:latin typeface="Courier New"/>
                <a:cs typeface="Courier New"/>
              </a:rPr>
              <a:t> UZFCELLS           192   0.000       0.000       0.000       0.000       0.000       0.000       0.000       0.000      -0.000       0.000       0.000     </a:t>
            </a:r>
          </a:p>
          <a:p>
            <a:pPr eaLnBrk="1" hangingPunct="1">
              <a:defRPr/>
            </a:pPr>
            <a:r>
              <a:rPr lang="mr-IN" sz="800" dirty="0">
                <a:solidFill>
                  <a:schemeClr val="bg1"/>
                </a:solidFill>
                <a:latin typeface="Courier New"/>
                <a:cs typeface="Courier New"/>
              </a:rPr>
              <a:t> UZFCELLS           193   0.000       0.000       0.000       0.000       0.000       0.000       0.000       0.000      -0.000       0.000       0.000     </a:t>
            </a:r>
          </a:p>
          <a:p>
            <a:pPr eaLnBrk="1" hangingPunct="1">
              <a:defRPr/>
            </a:pPr>
            <a:r>
              <a:rPr lang="mr-IN" sz="800" dirty="0">
                <a:solidFill>
                  <a:schemeClr val="bg1"/>
                </a:solidFill>
                <a:latin typeface="Courier New"/>
                <a:cs typeface="Courier New"/>
              </a:rPr>
              <a:t> UZFCELLS           194   0.000       0.000       0.000       0.000       0.000       0.000       0.000       0.000      -0.000       0.000       0.000     </a:t>
            </a:r>
          </a:p>
          <a:p>
            <a:pPr eaLnBrk="1" hangingPunct="1">
              <a:defRPr/>
            </a:pPr>
            <a:r>
              <a:rPr lang="mr-IN" sz="800" dirty="0">
                <a:solidFill>
                  <a:schemeClr val="bg1"/>
                </a:solidFill>
                <a:latin typeface="Courier New"/>
                <a:cs typeface="Courier New"/>
              </a:rPr>
              <a:t> UZFCELLS           195   0.000       0.000       0.000       0.000       0.000       0.000       0.000       0.000      -0.000       0.000       0.000     </a:t>
            </a:r>
          </a:p>
          <a:p>
            <a:pPr eaLnBrk="1" hangingPunct="1">
              <a:defRPr/>
            </a:pPr>
            <a:r>
              <a:rPr lang="mr-IN" sz="800" dirty="0">
                <a:solidFill>
                  <a:schemeClr val="bg1"/>
                </a:solidFill>
                <a:latin typeface="Courier New"/>
                <a:cs typeface="Courier New"/>
              </a:rPr>
              <a:t> UZFCELLS           196   0.000       0.000       0.000       0.000       0.000       0.000       0.000       0.000      -0.000       0.000       0.000     </a:t>
            </a:r>
          </a:p>
          <a:p>
            <a:pPr eaLnBrk="1" hangingPunct="1">
              <a:defRPr/>
            </a:pPr>
            <a:r>
              <a:rPr lang="mr-IN" sz="800" dirty="0">
                <a:solidFill>
                  <a:schemeClr val="bg1"/>
                </a:solidFill>
                <a:latin typeface="Courier New"/>
                <a:cs typeface="Courier New"/>
              </a:rPr>
              <a:t> UZFCELLS           197   0.000      0.8730       0.000       0.000       0.000       0.000     -0.7460       0.000     -0.1270      0.7972E-07  0.9132E-05 </a:t>
            </a:r>
          </a:p>
          <a:p>
            <a:pPr eaLnBrk="1" hangingPunct="1">
              <a:defRPr/>
            </a:pPr>
            <a:r>
              <a:rPr lang="mr-IN" sz="800" dirty="0">
                <a:solidFill>
                  <a:schemeClr val="bg1"/>
                </a:solidFill>
                <a:latin typeface="Courier New"/>
                <a:cs typeface="Courier New"/>
              </a:rPr>
              <a:t> UZFCELLS           198   0.000      0.8730       0.000       0.000       0.000       0.000     -0.7484       0.000     -0.1246      0.7972E-07  0.9132E-05 </a:t>
            </a:r>
          </a:p>
          <a:p>
            <a:pPr eaLnBrk="1" hangingPunct="1">
              <a:defRPr/>
            </a:pPr>
            <a:r>
              <a:rPr lang="mr-IN" sz="800" dirty="0">
                <a:solidFill>
                  <a:schemeClr val="bg1"/>
                </a:solidFill>
                <a:latin typeface="Courier New"/>
                <a:cs typeface="Courier New"/>
              </a:rPr>
              <a:t> UZFCELLS           199   0.000      0.8730       0.000       0.000       0.000       0.000     -0.7562       0.000     -0.1169      0.7972E-07  0.9132E-05 </a:t>
            </a:r>
          </a:p>
          <a:p>
            <a:pPr eaLnBrk="1" hangingPunct="1">
              <a:defRPr/>
            </a:pPr>
            <a:r>
              <a:rPr lang="mr-IN" sz="800" dirty="0">
                <a:solidFill>
                  <a:schemeClr val="bg1"/>
                </a:solidFill>
                <a:latin typeface="Courier New"/>
                <a:cs typeface="Courier New"/>
              </a:rPr>
              <a:t> UZFCELLS           200   0.000      0.8730       0.000       0.000       0.000       0.000     -0.7650       0.000     -0.1080      0.7972E-07  0.9132E-05 </a:t>
            </a:r>
          </a:p>
          <a:p>
            <a:pPr eaLnBrk="1" hangingPunct="1">
              <a:defRPr/>
            </a:pPr>
            <a:r>
              <a:rPr lang="mr-IN" sz="800" dirty="0">
                <a:solidFill>
                  <a:schemeClr val="bg1"/>
                </a:solidFill>
                <a:latin typeface="Courier New"/>
                <a:cs typeface="Courier New"/>
              </a:rPr>
              <a:t> </a:t>
            </a:r>
          </a:p>
        </p:txBody>
      </p:sp>
    </p:spTree>
    <p:extLst>
      <p:ext uri="{BB962C8B-B14F-4D97-AF65-F5344CB8AC3E}">
        <p14:creationId xmlns:p14="http://schemas.microsoft.com/office/powerpoint/2010/main" val="19112285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B16F8-330E-E0E0-DAB4-A0DB43F66BD0}"/>
              </a:ext>
            </a:extLst>
          </p:cNvPr>
          <p:cNvSpPr>
            <a:spLocks noGrp="1"/>
          </p:cNvSpPr>
          <p:nvPr>
            <p:ph type="title"/>
          </p:nvPr>
        </p:nvSpPr>
        <p:spPr/>
        <p:txBody>
          <a:bodyPr/>
          <a:lstStyle/>
          <a:p>
            <a:r>
              <a:rPr lang="en-US" dirty="0"/>
              <a:t>Mover (MVR) Package</a:t>
            </a:r>
          </a:p>
        </p:txBody>
      </p:sp>
      <p:sp>
        <p:nvSpPr>
          <p:cNvPr id="3" name="Text Placeholder 2">
            <a:extLst>
              <a:ext uri="{FF2B5EF4-FFF2-40B4-BE49-F238E27FC236}">
                <a16:creationId xmlns:a16="http://schemas.microsoft.com/office/drawing/2014/main" id="{C6D515EF-3DEF-7DF5-1722-FD81A46372D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2608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FFA7F-07F3-B8F1-8770-EE0F96773E08}"/>
              </a:ext>
            </a:extLst>
          </p:cNvPr>
          <p:cNvSpPr>
            <a:spLocks noGrp="1"/>
          </p:cNvSpPr>
          <p:nvPr>
            <p:ph type="title"/>
          </p:nvPr>
        </p:nvSpPr>
        <p:spPr/>
        <p:txBody>
          <a:bodyPr/>
          <a:lstStyle/>
          <a:p>
            <a:r>
              <a:rPr lang="en-US" dirty="0"/>
              <a:t>MVR Package</a:t>
            </a:r>
          </a:p>
        </p:txBody>
      </p:sp>
      <p:sp>
        <p:nvSpPr>
          <p:cNvPr id="3" name="TextBox 2">
            <a:extLst>
              <a:ext uri="{FF2B5EF4-FFF2-40B4-BE49-F238E27FC236}">
                <a16:creationId xmlns:a16="http://schemas.microsoft.com/office/drawing/2014/main" id="{5F7D784B-7079-4EA9-9DDE-71A099622EE1}"/>
              </a:ext>
            </a:extLst>
          </p:cNvPr>
          <p:cNvSpPr txBox="1"/>
          <p:nvPr/>
        </p:nvSpPr>
        <p:spPr>
          <a:xfrm>
            <a:off x="4147072" y="1730514"/>
            <a:ext cx="1339329" cy="707886"/>
          </a:xfrm>
          <a:prstGeom prst="rect">
            <a:avLst/>
          </a:prstGeom>
          <a:noFill/>
        </p:spPr>
        <p:txBody>
          <a:bodyPr wrap="none" rtlCol="0">
            <a:spAutoFit/>
          </a:bodyPr>
          <a:lstStyle/>
          <a:p>
            <a:pPr algn="ctr"/>
            <a:r>
              <a:rPr lang="en-US" sz="2000" dirty="0">
                <a:solidFill>
                  <a:srgbClr val="FF0000"/>
                </a:solidFill>
              </a:rPr>
              <a:t>Package</a:t>
            </a:r>
          </a:p>
          <a:p>
            <a:pPr algn="ctr"/>
            <a:r>
              <a:rPr lang="en-US" sz="2000" dirty="0">
                <a:solidFill>
                  <a:srgbClr val="FF0000"/>
                </a:solidFill>
              </a:rPr>
              <a:t>Discharge</a:t>
            </a:r>
          </a:p>
        </p:txBody>
      </p:sp>
      <p:sp>
        <p:nvSpPr>
          <p:cNvPr id="4" name="TextBox 3">
            <a:extLst>
              <a:ext uri="{FF2B5EF4-FFF2-40B4-BE49-F238E27FC236}">
                <a16:creationId xmlns:a16="http://schemas.microsoft.com/office/drawing/2014/main" id="{C818EC47-08EA-0C05-3C34-C3C04A343F8F}"/>
              </a:ext>
            </a:extLst>
          </p:cNvPr>
          <p:cNvSpPr txBox="1"/>
          <p:nvPr/>
        </p:nvSpPr>
        <p:spPr>
          <a:xfrm>
            <a:off x="7709006" y="1504890"/>
            <a:ext cx="1495872" cy="400110"/>
          </a:xfrm>
          <a:prstGeom prst="rect">
            <a:avLst/>
          </a:prstGeom>
          <a:noFill/>
        </p:spPr>
        <p:txBody>
          <a:bodyPr wrap="none" rtlCol="0">
            <a:spAutoFit/>
          </a:bodyPr>
          <a:lstStyle/>
          <a:p>
            <a:pPr algn="ctr"/>
            <a:r>
              <a:rPr lang="en-US" sz="2000" dirty="0">
                <a:solidFill>
                  <a:srgbClr val="FFFF00"/>
                </a:solidFill>
              </a:rPr>
              <a:t>RECEIVER</a:t>
            </a:r>
          </a:p>
        </p:txBody>
      </p:sp>
      <p:sp>
        <p:nvSpPr>
          <p:cNvPr id="5" name="TextBox 4">
            <a:extLst>
              <a:ext uri="{FF2B5EF4-FFF2-40B4-BE49-F238E27FC236}">
                <a16:creationId xmlns:a16="http://schemas.microsoft.com/office/drawing/2014/main" id="{058FE098-DF1A-2E2E-30D5-8A2596BD23CC}"/>
              </a:ext>
            </a:extLst>
          </p:cNvPr>
          <p:cNvSpPr txBox="1"/>
          <p:nvPr/>
        </p:nvSpPr>
        <p:spPr>
          <a:xfrm>
            <a:off x="2146407" y="1504890"/>
            <a:ext cx="1524301" cy="400110"/>
          </a:xfrm>
          <a:prstGeom prst="rect">
            <a:avLst/>
          </a:prstGeom>
          <a:noFill/>
        </p:spPr>
        <p:txBody>
          <a:bodyPr wrap="none" rtlCol="0">
            <a:spAutoFit/>
          </a:bodyPr>
          <a:lstStyle/>
          <a:p>
            <a:pPr algn="ctr"/>
            <a:r>
              <a:rPr lang="en-US" sz="2000" dirty="0">
                <a:solidFill>
                  <a:srgbClr val="FFFF00"/>
                </a:solidFill>
              </a:rPr>
              <a:t>PROVIDER</a:t>
            </a:r>
          </a:p>
        </p:txBody>
      </p:sp>
      <p:sp>
        <p:nvSpPr>
          <p:cNvPr id="6" name="TextBox 5">
            <a:extLst>
              <a:ext uri="{FF2B5EF4-FFF2-40B4-BE49-F238E27FC236}">
                <a16:creationId xmlns:a16="http://schemas.microsoft.com/office/drawing/2014/main" id="{C14CA966-952F-F909-1096-478C369884E4}"/>
              </a:ext>
            </a:extLst>
          </p:cNvPr>
          <p:cNvSpPr txBox="1"/>
          <p:nvPr/>
        </p:nvSpPr>
        <p:spPr>
          <a:xfrm>
            <a:off x="5867401" y="615530"/>
            <a:ext cx="461665" cy="1746632"/>
          </a:xfrm>
          <a:prstGeom prst="rect">
            <a:avLst/>
          </a:prstGeom>
          <a:noFill/>
        </p:spPr>
        <p:txBody>
          <a:bodyPr vert="vert270" wrap="none" rtlCol="0">
            <a:spAutoFit/>
          </a:bodyPr>
          <a:lstStyle/>
          <a:p>
            <a:pPr algn="ctr"/>
            <a:r>
              <a:rPr lang="en-US" sz="1800" dirty="0">
                <a:solidFill>
                  <a:srgbClr val="FFFF00"/>
                </a:solidFill>
              </a:rPr>
              <a:t>CONSTRAINTS</a:t>
            </a:r>
          </a:p>
        </p:txBody>
      </p:sp>
      <p:grpSp>
        <p:nvGrpSpPr>
          <p:cNvPr id="7" name="Group 6">
            <a:extLst>
              <a:ext uri="{FF2B5EF4-FFF2-40B4-BE49-F238E27FC236}">
                <a16:creationId xmlns:a16="http://schemas.microsoft.com/office/drawing/2014/main" id="{46FE4A81-A163-B56F-0AB9-BBBC275512B1}"/>
              </a:ext>
            </a:extLst>
          </p:cNvPr>
          <p:cNvGrpSpPr/>
          <p:nvPr/>
        </p:nvGrpSpPr>
        <p:grpSpPr>
          <a:xfrm>
            <a:off x="6281112" y="3352800"/>
            <a:ext cx="3083666" cy="1219200"/>
            <a:chOff x="4757112" y="3352800"/>
            <a:chExt cx="3083666" cy="1219200"/>
          </a:xfrm>
        </p:grpSpPr>
        <p:sp>
          <p:nvSpPr>
            <p:cNvPr id="8" name="TextBox 7">
              <a:extLst>
                <a:ext uri="{FF2B5EF4-FFF2-40B4-BE49-F238E27FC236}">
                  <a16:creationId xmlns:a16="http://schemas.microsoft.com/office/drawing/2014/main" id="{C2B8B075-9202-36B6-79F5-6988BC8BEF3A}"/>
                </a:ext>
              </a:extLst>
            </p:cNvPr>
            <p:cNvSpPr txBox="1"/>
            <p:nvPr/>
          </p:nvSpPr>
          <p:spPr>
            <a:xfrm>
              <a:off x="6185006" y="3352800"/>
              <a:ext cx="1655772" cy="461665"/>
            </a:xfrm>
            <a:prstGeom prst="rect">
              <a:avLst/>
            </a:prstGeom>
            <a:noFill/>
          </p:spPr>
          <p:txBody>
            <a:bodyPr wrap="none" rtlCol="0">
              <a:spAutoFit/>
            </a:bodyPr>
            <a:lstStyle/>
            <a:p>
              <a:r>
                <a:rPr lang="en-US" sz="2400" dirty="0">
                  <a:solidFill>
                    <a:schemeClr val="bg1"/>
                  </a:solidFill>
                </a:rPr>
                <a:t>Receiver 2</a:t>
              </a:r>
            </a:p>
          </p:txBody>
        </p:sp>
        <p:sp>
          <p:nvSpPr>
            <p:cNvPr id="9" name="TextBox 8">
              <a:extLst>
                <a:ext uri="{FF2B5EF4-FFF2-40B4-BE49-F238E27FC236}">
                  <a16:creationId xmlns:a16="http://schemas.microsoft.com/office/drawing/2014/main" id="{8E597642-5711-3D9C-6F8E-80BAF0154ABE}"/>
                </a:ext>
              </a:extLst>
            </p:cNvPr>
            <p:cNvSpPr txBox="1"/>
            <p:nvPr/>
          </p:nvSpPr>
          <p:spPr>
            <a:xfrm>
              <a:off x="6185006" y="4110335"/>
              <a:ext cx="1655772" cy="461665"/>
            </a:xfrm>
            <a:prstGeom prst="rect">
              <a:avLst/>
            </a:prstGeom>
            <a:noFill/>
          </p:spPr>
          <p:txBody>
            <a:bodyPr wrap="none" rtlCol="0">
              <a:spAutoFit/>
            </a:bodyPr>
            <a:lstStyle/>
            <a:p>
              <a:r>
                <a:rPr lang="en-US" sz="2400" dirty="0">
                  <a:solidFill>
                    <a:schemeClr val="bg1"/>
                  </a:solidFill>
                </a:rPr>
                <a:t>Receiver 3</a:t>
              </a:r>
            </a:p>
          </p:txBody>
        </p:sp>
        <p:cxnSp>
          <p:nvCxnSpPr>
            <p:cNvPr id="10" name="Elbow Connector 9">
              <a:extLst>
                <a:ext uri="{FF2B5EF4-FFF2-40B4-BE49-F238E27FC236}">
                  <a16:creationId xmlns:a16="http://schemas.microsoft.com/office/drawing/2014/main" id="{C3FE8DE4-FB56-8FB7-B125-4AD3BDB79F2A}"/>
                </a:ext>
              </a:extLst>
            </p:cNvPr>
            <p:cNvCxnSpPr>
              <a:stCxn id="33" idx="6"/>
              <a:endCxn id="8" idx="1"/>
            </p:cNvCxnSpPr>
            <p:nvPr/>
          </p:nvCxnSpPr>
          <p:spPr bwMode="auto">
            <a:xfrm flipV="1">
              <a:off x="4757112" y="3583633"/>
              <a:ext cx="1427894" cy="380999"/>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1" name="Elbow Connector 10">
              <a:extLst>
                <a:ext uri="{FF2B5EF4-FFF2-40B4-BE49-F238E27FC236}">
                  <a16:creationId xmlns:a16="http://schemas.microsoft.com/office/drawing/2014/main" id="{E29CB61F-FAC5-885C-CCAF-D65363FF497E}"/>
                </a:ext>
              </a:extLst>
            </p:cNvPr>
            <p:cNvCxnSpPr>
              <a:stCxn id="33" idx="6"/>
              <a:endCxn id="9" idx="1"/>
            </p:cNvCxnSpPr>
            <p:nvPr/>
          </p:nvCxnSpPr>
          <p:spPr bwMode="auto">
            <a:xfrm>
              <a:off x="4757112" y="3964632"/>
              <a:ext cx="1427894" cy="376536"/>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
        <p:nvSpPr>
          <p:cNvPr id="12" name="TextBox 11">
            <a:extLst>
              <a:ext uri="{FF2B5EF4-FFF2-40B4-BE49-F238E27FC236}">
                <a16:creationId xmlns:a16="http://schemas.microsoft.com/office/drawing/2014/main" id="{324AF606-0F60-7573-C77F-C3EBB07B644D}"/>
              </a:ext>
            </a:extLst>
          </p:cNvPr>
          <p:cNvSpPr txBox="1"/>
          <p:nvPr/>
        </p:nvSpPr>
        <p:spPr>
          <a:xfrm>
            <a:off x="2146406" y="2589685"/>
            <a:ext cx="1587394" cy="461665"/>
          </a:xfrm>
          <a:prstGeom prst="rect">
            <a:avLst/>
          </a:prstGeom>
          <a:noFill/>
        </p:spPr>
        <p:txBody>
          <a:bodyPr wrap="none" rtlCol="0">
            <a:spAutoFit/>
          </a:bodyPr>
          <a:lstStyle/>
          <a:p>
            <a:r>
              <a:rPr lang="en-US" sz="2400" dirty="0">
                <a:solidFill>
                  <a:schemeClr val="bg1"/>
                </a:solidFill>
              </a:rPr>
              <a:t>Provider 1</a:t>
            </a:r>
          </a:p>
        </p:txBody>
      </p:sp>
      <p:grpSp>
        <p:nvGrpSpPr>
          <p:cNvPr id="13" name="Group 12">
            <a:extLst>
              <a:ext uri="{FF2B5EF4-FFF2-40B4-BE49-F238E27FC236}">
                <a16:creationId xmlns:a16="http://schemas.microsoft.com/office/drawing/2014/main" id="{3FB40F49-166F-2AB3-57BC-16B3F01A6858}"/>
              </a:ext>
            </a:extLst>
          </p:cNvPr>
          <p:cNvGrpSpPr/>
          <p:nvPr/>
        </p:nvGrpSpPr>
        <p:grpSpPr>
          <a:xfrm>
            <a:off x="6281112" y="2589685"/>
            <a:ext cx="3083666" cy="461665"/>
            <a:chOff x="4757112" y="2589684"/>
            <a:chExt cx="3083666" cy="461665"/>
          </a:xfrm>
        </p:grpSpPr>
        <p:sp>
          <p:nvSpPr>
            <p:cNvPr id="14" name="TextBox 13">
              <a:extLst>
                <a:ext uri="{FF2B5EF4-FFF2-40B4-BE49-F238E27FC236}">
                  <a16:creationId xmlns:a16="http://schemas.microsoft.com/office/drawing/2014/main" id="{E7D938B8-46EB-F7D2-8BD7-BC1BBF2FA4C0}"/>
                </a:ext>
              </a:extLst>
            </p:cNvPr>
            <p:cNvSpPr txBox="1"/>
            <p:nvPr/>
          </p:nvSpPr>
          <p:spPr>
            <a:xfrm>
              <a:off x="6185006" y="2589684"/>
              <a:ext cx="1655772" cy="461665"/>
            </a:xfrm>
            <a:prstGeom prst="rect">
              <a:avLst/>
            </a:prstGeom>
            <a:noFill/>
          </p:spPr>
          <p:txBody>
            <a:bodyPr wrap="none" rtlCol="0">
              <a:spAutoFit/>
            </a:bodyPr>
            <a:lstStyle/>
            <a:p>
              <a:r>
                <a:rPr lang="en-US" sz="2400" dirty="0">
                  <a:solidFill>
                    <a:schemeClr val="bg1"/>
                  </a:solidFill>
                </a:rPr>
                <a:t>Receiver 1</a:t>
              </a:r>
            </a:p>
          </p:txBody>
        </p:sp>
        <p:cxnSp>
          <p:nvCxnSpPr>
            <p:cNvPr id="15" name="Elbow Connector 14">
              <a:extLst>
                <a:ext uri="{FF2B5EF4-FFF2-40B4-BE49-F238E27FC236}">
                  <a16:creationId xmlns:a16="http://schemas.microsoft.com/office/drawing/2014/main" id="{FE090F2B-92C6-A1D9-EA56-CA955678FD98}"/>
                </a:ext>
              </a:extLst>
            </p:cNvPr>
            <p:cNvCxnSpPr>
              <a:stCxn id="30" idx="6"/>
              <a:endCxn id="14" idx="1"/>
            </p:cNvCxnSpPr>
            <p:nvPr/>
          </p:nvCxnSpPr>
          <p:spPr bwMode="auto">
            <a:xfrm>
              <a:off x="4757112" y="2820516"/>
              <a:ext cx="1427894"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cxnSp>
        <p:nvCxnSpPr>
          <p:cNvPr id="16" name="Straight Connector 15">
            <a:extLst>
              <a:ext uri="{FF2B5EF4-FFF2-40B4-BE49-F238E27FC236}">
                <a16:creationId xmlns:a16="http://schemas.microsoft.com/office/drawing/2014/main" id="{D7A5DD38-FE59-5BD0-D7E9-958FBCA581AB}"/>
              </a:ext>
            </a:extLst>
          </p:cNvPr>
          <p:cNvCxnSpPr/>
          <p:nvPr/>
        </p:nvCxnSpPr>
        <p:spPr bwMode="auto">
          <a:xfrm>
            <a:off x="6098232" y="2514600"/>
            <a:ext cx="0" cy="3657600"/>
          </a:xfrm>
          <a:prstGeom prst="line">
            <a:avLst/>
          </a:prstGeom>
          <a:solidFill>
            <a:schemeClr val="accent1"/>
          </a:solidFill>
          <a:ln w="38100" cap="flat" cmpd="sng" algn="ctr">
            <a:solidFill>
              <a:srgbClr val="FFFF00"/>
            </a:solidFill>
            <a:prstDash val="dash"/>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7" name="TextBox 16">
            <a:extLst>
              <a:ext uri="{FF2B5EF4-FFF2-40B4-BE49-F238E27FC236}">
                <a16:creationId xmlns:a16="http://schemas.microsoft.com/office/drawing/2014/main" id="{96F040F4-5F09-23BF-9E7B-6B13BDEECBBE}"/>
              </a:ext>
            </a:extLst>
          </p:cNvPr>
          <p:cNvSpPr txBox="1"/>
          <p:nvPr/>
        </p:nvSpPr>
        <p:spPr>
          <a:xfrm>
            <a:off x="1752600" y="2145268"/>
            <a:ext cx="1378052" cy="369332"/>
          </a:xfrm>
          <a:prstGeom prst="rect">
            <a:avLst/>
          </a:prstGeom>
          <a:noFill/>
        </p:spPr>
        <p:txBody>
          <a:bodyPr wrap="none" rtlCol="0">
            <a:spAutoFit/>
          </a:bodyPr>
          <a:lstStyle/>
          <a:p>
            <a:r>
              <a:rPr lang="en-US" sz="1800" dirty="0">
                <a:solidFill>
                  <a:schemeClr val="bg1"/>
                </a:solidFill>
              </a:rPr>
              <a:t>One to One</a:t>
            </a:r>
          </a:p>
        </p:txBody>
      </p:sp>
      <p:grpSp>
        <p:nvGrpSpPr>
          <p:cNvPr id="18" name="Group 17">
            <a:extLst>
              <a:ext uri="{FF2B5EF4-FFF2-40B4-BE49-F238E27FC236}">
                <a16:creationId xmlns:a16="http://schemas.microsoft.com/office/drawing/2014/main" id="{EE6E9F71-7CFE-4D1A-654E-C4148B082D8A}"/>
              </a:ext>
            </a:extLst>
          </p:cNvPr>
          <p:cNvGrpSpPr/>
          <p:nvPr/>
        </p:nvGrpSpPr>
        <p:grpSpPr>
          <a:xfrm>
            <a:off x="1752600" y="3364469"/>
            <a:ext cx="1981200" cy="830997"/>
            <a:chOff x="228600" y="3364468"/>
            <a:chExt cx="1981200" cy="830997"/>
          </a:xfrm>
        </p:grpSpPr>
        <p:sp>
          <p:nvSpPr>
            <p:cNvPr id="19" name="TextBox 18">
              <a:extLst>
                <a:ext uri="{FF2B5EF4-FFF2-40B4-BE49-F238E27FC236}">
                  <a16:creationId xmlns:a16="http://schemas.microsoft.com/office/drawing/2014/main" id="{42B3A330-150A-9DB5-8022-593F5D5987C0}"/>
                </a:ext>
              </a:extLst>
            </p:cNvPr>
            <p:cNvSpPr txBox="1"/>
            <p:nvPr/>
          </p:nvSpPr>
          <p:spPr>
            <a:xfrm>
              <a:off x="622406" y="3733800"/>
              <a:ext cx="1587394" cy="461665"/>
            </a:xfrm>
            <a:prstGeom prst="rect">
              <a:avLst/>
            </a:prstGeom>
            <a:noFill/>
          </p:spPr>
          <p:txBody>
            <a:bodyPr wrap="none" rtlCol="0">
              <a:spAutoFit/>
            </a:bodyPr>
            <a:lstStyle/>
            <a:p>
              <a:r>
                <a:rPr lang="en-US" sz="2400" dirty="0">
                  <a:solidFill>
                    <a:schemeClr val="bg1"/>
                  </a:solidFill>
                </a:rPr>
                <a:t>Provider 2</a:t>
              </a:r>
            </a:p>
          </p:txBody>
        </p:sp>
        <p:sp>
          <p:nvSpPr>
            <p:cNvPr id="20" name="TextBox 19">
              <a:extLst>
                <a:ext uri="{FF2B5EF4-FFF2-40B4-BE49-F238E27FC236}">
                  <a16:creationId xmlns:a16="http://schemas.microsoft.com/office/drawing/2014/main" id="{64F7FF42-2A6A-5DB4-1183-2CF6328FC1D1}"/>
                </a:ext>
              </a:extLst>
            </p:cNvPr>
            <p:cNvSpPr txBox="1"/>
            <p:nvPr/>
          </p:nvSpPr>
          <p:spPr>
            <a:xfrm>
              <a:off x="228600" y="3364468"/>
              <a:ext cx="1506204" cy="369332"/>
            </a:xfrm>
            <a:prstGeom prst="rect">
              <a:avLst/>
            </a:prstGeom>
            <a:noFill/>
          </p:spPr>
          <p:txBody>
            <a:bodyPr wrap="none" rtlCol="0">
              <a:spAutoFit/>
            </a:bodyPr>
            <a:lstStyle/>
            <a:p>
              <a:r>
                <a:rPr lang="en-US" sz="1800" dirty="0">
                  <a:solidFill>
                    <a:schemeClr val="bg1"/>
                  </a:solidFill>
                </a:rPr>
                <a:t>One to Many</a:t>
              </a:r>
            </a:p>
          </p:txBody>
        </p:sp>
      </p:grpSp>
      <p:grpSp>
        <p:nvGrpSpPr>
          <p:cNvPr id="21" name="Group 20">
            <a:extLst>
              <a:ext uri="{FF2B5EF4-FFF2-40B4-BE49-F238E27FC236}">
                <a16:creationId xmlns:a16="http://schemas.microsoft.com/office/drawing/2014/main" id="{D48B54C1-E3A6-AD25-4C1A-6560A29D98AA}"/>
              </a:ext>
            </a:extLst>
          </p:cNvPr>
          <p:cNvGrpSpPr/>
          <p:nvPr/>
        </p:nvGrpSpPr>
        <p:grpSpPr>
          <a:xfrm>
            <a:off x="1752600" y="4431268"/>
            <a:ext cx="1981200" cy="1512332"/>
            <a:chOff x="228600" y="4431268"/>
            <a:chExt cx="1981200" cy="1512332"/>
          </a:xfrm>
        </p:grpSpPr>
        <p:sp>
          <p:nvSpPr>
            <p:cNvPr id="22" name="TextBox 21">
              <a:extLst>
                <a:ext uri="{FF2B5EF4-FFF2-40B4-BE49-F238E27FC236}">
                  <a16:creationId xmlns:a16="http://schemas.microsoft.com/office/drawing/2014/main" id="{8F26FD86-C04E-4D6F-C676-3D04C2BC25DA}"/>
                </a:ext>
              </a:extLst>
            </p:cNvPr>
            <p:cNvSpPr txBox="1"/>
            <p:nvPr/>
          </p:nvSpPr>
          <p:spPr>
            <a:xfrm>
              <a:off x="622406" y="4874567"/>
              <a:ext cx="1587394" cy="461665"/>
            </a:xfrm>
            <a:prstGeom prst="rect">
              <a:avLst/>
            </a:prstGeom>
            <a:noFill/>
          </p:spPr>
          <p:txBody>
            <a:bodyPr wrap="none" rtlCol="0">
              <a:spAutoFit/>
            </a:bodyPr>
            <a:lstStyle/>
            <a:p>
              <a:r>
                <a:rPr lang="en-US" sz="2400" dirty="0">
                  <a:solidFill>
                    <a:schemeClr val="bg1"/>
                  </a:solidFill>
                </a:rPr>
                <a:t>Provider 3</a:t>
              </a:r>
            </a:p>
          </p:txBody>
        </p:sp>
        <p:sp>
          <p:nvSpPr>
            <p:cNvPr id="23" name="TextBox 22">
              <a:extLst>
                <a:ext uri="{FF2B5EF4-FFF2-40B4-BE49-F238E27FC236}">
                  <a16:creationId xmlns:a16="http://schemas.microsoft.com/office/drawing/2014/main" id="{B39C9769-F136-511E-0AA4-E3B10EAA427D}"/>
                </a:ext>
              </a:extLst>
            </p:cNvPr>
            <p:cNvSpPr txBox="1"/>
            <p:nvPr/>
          </p:nvSpPr>
          <p:spPr>
            <a:xfrm>
              <a:off x="622406" y="5481935"/>
              <a:ext cx="1587394" cy="461665"/>
            </a:xfrm>
            <a:prstGeom prst="rect">
              <a:avLst/>
            </a:prstGeom>
            <a:noFill/>
          </p:spPr>
          <p:txBody>
            <a:bodyPr wrap="none" rtlCol="0">
              <a:spAutoFit/>
            </a:bodyPr>
            <a:lstStyle/>
            <a:p>
              <a:r>
                <a:rPr lang="en-US" sz="2400" dirty="0">
                  <a:solidFill>
                    <a:schemeClr val="bg1"/>
                  </a:solidFill>
                </a:rPr>
                <a:t>Provider 4</a:t>
              </a:r>
            </a:p>
          </p:txBody>
        </p:sp>
        <p:sp>
          <p:nvSpPr>
            <p:cNvPr id="24" name="TextBox 23">
              <a:extLst>
                <a:ext uri="{FF2B5EF4-FFF2-40B4-BE49-F238E27FC236}">
                  <a16:creationId xmlns:a16="http://schemas.microsoft.com/office/drawing/2014/main" id="{EF8A3E52-A585-7004-69E1-A8493B9ED000}"/>
                </a:ext>
              </a:extLst>
            </p:cNvPr>
            <p:cNvSpPr txBox="1"/>
            <p:nvPr/>
          </p:nvSpPr>
          <p:spPr>
            <a:xfrm>
              <a:off x="228600" y="4431268"/>
              <a:ext cx="1506204" cy="369332"/>
            </a:xfrm>
            <a:prstGeom prst="rect">
              <a:avLst/>
            </a:prstGeom>
            <a:noFill/>
          </p:spPr>
          <p:txBody>
            <a:bodyPr wrap="none" rtlCol="0">
              <a:spAutoFit/>
            </a:bodyPr>
            <a:lstStyle/>
            <a:p>
              <a:r>
                <a:rPr lang="en-US" sz="1800" dirty="0">
                  <a:solidFill>
                    <a:schemeClr val="bg1"/>
                  </a:solidFill>
                </a:rPr>
                <a:t>Many to One</a:t>
              </a:r>
            </a:p>
          </p:txBody>
        </p:sp>
      </p:grpSp>
      <p:grpSp>
        <p:nvGrpSpPr>
          <p:cNvPr id="25" name="Group 24">
            <a:extLst>
              <a:ext uri="{FF2B5EF4-FFF2-40B4-BE49-F238E27FC236}">
                <a16:creationId xmlns:a16="http://schemas.microsoft.com/office/drawing/2014/main" id="{8D19F12F-CCF8-FC36-ABF9-0C3A9384ADE3}"/>
              </a:ext>
            </a:extLst>
          </p:cNvPr>
          <p:cNvGrpSpPr/>
          <p:nvPr/>
        </p:nvGrpSpPr>
        <p:grpSpPr>
          <a:xfrm>
            <a:off x="3733800" y="5105400"/>
            <a:ext cx="2547312" cy="607368"/>
            <a:chOff x="2209800" y="5105400"/>
            <a:chExt cx="2547312" cy="607368"/>
          </a:xfrm>
        </p:grpSpPr>
        <p:cxnSp>
          <p:nvCxnSpPr>
            <p:cNvPr id="26" name="Elbow Connector 25">
              <a:extLst>
                <a:ext uri="{FF2B5EF4-FFF2-40B4-BE49-F238E27FC236}">
                  <a16:creationId xmlns:a16="http://schemas.microsoft.com/office/drawing/2014/main" id="{6B451D7F-CF21-77CB-5334-B2B623343236}"/>
                </a:ext>
              </a:extLst>
            </p:cNvPr>
            <p:cNvCxnSpPr>
              <a:stCxn id="22" idx="3"/>
              <a:endCxn id="28" idx="2"/>
            </p:cNvCxnSpPr>
            <p:nvPr/>
          </p:nvCxnSpPr>
          <p:spPr bwMode="auto">
            <a:xfrm>
              <a:off x="2209800" y="5105400"/>
              <a:ext cx="2181552" cy="307032"/>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7" name="Elbow Connector 26">
              <a:extLst>
                <a:ext uri="{FF2B5EF4-FFF2-40B4-BE49-F238E27FC236}">
                  <a16:creationId xmlns:a16="http://schemas.microsoft.com/office/drawing/2014/main" id="{9507345B-61CC-B687-A4F5-CA45B93A1E10}"/>
                </a:ext>
              </a:extLst>
            </p:cNvPr>
            <p:cNvCxnSpPr>
              <a:stCxn id="23" idx="3"/>
              <a:endCxn id="28" idx="2"/>
            </p:cNvCxnSpPr>
            <p:nvPr/>
          </p:nvCxnSpPr>
          <p:spPr bwMode="auto">
            <a:xfrm flipV="1">
              <a:off x="2209800" y="5412432"/>
              <a:ext cx="2181552" cy="300336"/>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8" name="Oval 27">
              <a:extLst>
                <a:ext uri="{FF2B5EF4-FFF2-40B4-BE49-F238E27FC236}">
                  <a16:creationId xmlns:a16="http://schemas.microsoft.com/office/drawing/2014/main" id="{DBA8EC38-3F27-4757-947D-127B85E8A0F5}"/>
                </a:ext>
              </a:extLst>
            </p:cNvPr>
            <p:cNvSpPr/>
            <p:nvPr/>
          </p:nvSpPr>
          <p:spPr bwMode="auto">
            <a:xfrm>
              <a:off x="4391352" y="52295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8C2BB0E3-2ECC-34FE-D512-5265A6C79B44}"/>
              </a:ext>
            </a:extLst>
          </p:cNvPr>
          <p:cNvGrpSpPr/>
          <p:nvPr/>
        </p:nvGrpSpPr>
        <p:grpSpPr>
          <a:xfrm>
            <a:off x="3733800" y="2637636"/>
            <a:ext cx="2547312" cy="365760"/>
            <a:chOff x="2209800" y="2637636"/>
            <a:chExt cx="2547312" cy="365760"/>
          </a:xfrm>
        </p:grpSpPr>
        <p:sp>
          <p:nvSpPr>
            <p:cNvPr id="30" name="Oval 29">
              <a:extLst>
                <a:ext uri="{FF2B5EF4-FFF2-40B4-BE49-F238E27FC236}">
                  <a16:creationId xmlns:a16="http://schemas.microsoft.com/office/drawing/2014/main" id="{CC4E00D0-9527-9BD2-9337-4BC7C389D60F}"/>
                </a:ext>
              </a:extLst>
            </p:cNvPr>
            <p:cNvSpPr/>
            <p:nvPr/>
          </p:nvSpPr>
          <p:spPr bwMode="auto">
            <a:xfrm>
              <a:off x="4391352" y="2637636"/>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p>
          </p:txBody>
        </p:sp>
        <p:cxnSp>
          <p:nvCxnSpPr>
            <p:cNvPr id="31" name="Elbow Connector 30">
              <a:extLst>
                <a:ext uri="{FF2B5EF4-FFF2-40B4-BE49-F238E27FC236}">
                  <a16:creationId xmlns:a16="http://schemas.microsoft.com/office/drawing/2014/main" id="{A66054ED-DA3C-6E39-C727-E65A7C717283}"/>
                </a:ext>
              </a:extLst>
            </p:cNvPr>
            <p:cNvCxnSpPr>
              <a:stCxn id="12" idx="3"/>
              <a:endCxn id="30" idx="2"/>
            </p:cNvCxnSpPr>
            <p:nvPr/>
          </p:nvCxnSpPr>
          <p:spPr bwMode="auto">
            <a:xfrm flipV="1">
              <a:off x="2209800" y="2820516"/>
              <a:ext cx="2181552"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nvGrpSpPr>
          <p:cNvPr id="32" name="Group 31">
            <a:extLst>
              <a:ext uri="{FF2B5EF4-FFF2-40B4-BE49-F238E27FC236}">
                <a16:creationId xmlns:a16="http://schemas.microsoft.com/office/drawing/2014/main" id="{EF2EFEA4-711F-9301-EA06-78D80E380132}"/>
              </a:ext>
            </a:extLst>
          </p:cNvPr>
          <p:cNvGrpSpPr/>
          <p:nvPr/>
        </p:nvGrpSpPr>
        <p:grpSpPr>
          <a:xfrm>
            <a:off x="3733800" y="3781752"/>
            <a:ext cx="2547312" cy="365760"/>
            <a:chOff x="2209800" y="3781752"/>
            <a:chExt cx="2547312" cy="365760"/>
          </a:xfrm>
        </p:grpSpPr>
        <p:sp>
          <p:nvSpPr>
            <p:cNvPr id="33" name="Oval 32">
              <a:extLst>
                <a:ext uri="{FF2B5EF4-FFF2-40B4-BE49-F238E27FC236}">
                  <a16:creationId xmlns:a16="http://schemas.microsoft.com/office/drawing/2014/main" id="{818F12CC-9AD9-26BD-430B-3283B6613933}"/>
                </a:ext>
              </a:extLst>
            </p:cNvPr>
            <p:cNvSpPr/>
            <p:nvPr/>
          </p:nvSpPr>
          <p:spPr bwMode="auto">
            <a:xfrm>
              <a:off x="4391352" y="3781752"/>
              <a:ext cx="365760" cy="365760"/>
            </a:xfrm>
            <a:prstGeom prst="ellipse">
              <a:avLst/>
            </a:prstGeom>
            <a:solidFill>
              <a:srgbClr val="FFFF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endParaRPr lang="en-US"/>
            </a:p>
          </p:txBody>
        </p:sp>
        <p:cxnSp>
          <p:nvCxnSpPr>
            <p:cNvPr id="34" name="Elbow Connector 33">
              <a:extLst>
                <a:ext uri="{FF2B5EF4-FFF2-40B4-BE49-F238E27FC236}">
                  <a16:creationId xmlns:a16="http://schemas.microsoft.com/office/drawing/2014/main" id="{A76B5BBD-FD51-D857-3F51-6E36BB97F516}"/>
                </a:ext>
              </a:extLst>
            </p:cNvPr>
            <p:cNvCxnSpPr/>
            <p:nvPr/>
          </p:nvCxnSpPr>
          <p:spPr bwMode="auto">
            <a:xfrm flipV="1">
              <a:off x="2209800" y="3964632"/>
              <a:ext cx="2181552"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nvGrpSpPr>
          <p:cNvPr id="35" name="Group 34">
            <a:extLst>
              <a:ext uri="{FF2B5EF4-FFF2-40B4-BE49-F238E27FC236}">
                <a16:creationId xmlns:a16="http://schemas.microsoft.com/office/drawing/2014/main" id="{E3BDAEB5-5BE4-7F28-2AFD-A9E89390E370}"/>
              </a:ext>
            </a:extLst>
          </p:cNvPr>
          <p:cNvGrpSpPr/>
          <p:nvPr/>
        </p:nvGrpSpPr>
        <p:grpSpPr>
          <a:xfrm>
            <a:off x="6281112" y="5181601"/>
            <a:ext cx="3083666" cy="461665"/>
            <a:chOff x="4757112" y="5181600"/>
            <a:chExt cx="3083666" cy="461665"/>
          </a:xfrm>
        </p:grpSpPr>
        <p:sp>
          <p:nvSpPr>
            <p:cNvPr id="36" name="TextBox 35">
              <a:extLst>
                <a:ext uri="{FF2B5EF4-FFF2-40B4-BE49-F238E27FC236}">
                  <a16:creationId xmlns:a16="http://schemas.microsoft.com/office/drawing/2014/main" id="{072AF925-EC86-85A1-C00F-EB3FA2D98203}"/>
                </a:ext>
              </a:extLst>
            </p:cNvPr>
            <p:cNvSpPr txBox="1"/>
            <p:nvPr/>
          </p:nvSpPr>
          <p:spPr>
            <a:xfrm>
              <a:off x="6185006" y="5181600"/>
              <a:ext cx="1655772" cy="461665"/>
            </a:xfrm>
            <a:prstGeom prst="rect">
              <a:avLst/>
            </a:prstGeom>
            <a:noFill/>
          </p:spPr>
          <p:txBody>
            <a:bodyPr wrap="none" rtlCol="0">
              <a:spAutoFit/>
            </a:bodyPr>
            <a:lstStyle/>
            <a:p>
              <a:r>
                <a:rPr lang="en-US" sz="2400" dirty="0">
                  <a:solidFill>
                    <a:schemeClr val="bg1"/>
                  </a:solidFill>
                </a:rPr>
                <a:t>Receiver 4</a:t>
              </a:r>
            </a:p>
          </p:txBody>
        </p:sp>
        <p:cxnSp>
          <p:nvCxnSpPr>
            <p:cNvPr id="37" name="Elbow Connector 36">
              <a:extLst>
                <a:ext uri="{FF2B5EF4-FFF2-40B4-BE49-F238E27FC236}">
                  <a16:creationId xmlns:a16="http://schemas.microsoft.com/office/drawing/2014/main" id="{D6D73BDB-8766-8198-EB65-A3FBEE2E7F96}"/>
                </a:ext>
              </a:extLst>
            </p:cNvPr>
            <p:cNvCxnSpPr>
              <a:stCxn id="28" idx="6"/>
              <a:endCxn id="36" idx="1"/>
            </p:cNvCxnSpPr>
            <p:nvPr/>
          </p:nvCxnSpPr>
          <p:spPr bwMode="auto">
            <a:xfrm>
              <a:off x="4757112" y="5412432"/>
              <a:ext cx="1427894" cy="1"/>
            </a:xfrm>
            <a:prstGeom prst="bentConnector3">
              <a:avLst>
                <a:gd name="adj1" fmla="val 50000"/>
              </a:avLst>
            </a:prstGeom>
            <a:solidFill>
              <a:schemeClr val="accent1"/>
            </a:solidFill>
            <a:ln w="25400" cap="flat" cmpd="sng" algn="ctr">
              <a:solidFill>
                <a:schemeClr val="bg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2685125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1000"/>
                                  </p:stCondLst>
                                  <p:childTnLst>
                                    <p:set>
                                      <p:cBhvr>
                                        <p:cTn id="11" dur="1" fill="hold">
                                          <p:stCondLst>
                                            <p:cond delay="0"/>
                                          </p:stCondLst>
                                        </p:cTn>
                                        <p:tgtEl>
                                          <p:spTgt spid="3"/>
                                        </p:tgtEl>
                                        <p:attrNameLst>
                                          <p:attrName>style.visibility</p:attrName>
                                        </p:attrNameLst>
                                      </p:cBhvr>
                                      <p:to>
                                        <p:strVal val="visible"/>
                                      </p:to>
                                    </p:set>
                                  </p:childTnLst>
                                </p:cTn>
                              </p:par>
                            </p:childTnLst>
                          </p:cTn>
                        </p:par>
                        <p:par>
                          <p:cTn id="12" fill="hold">
                            <p:stCondLst>
                              <p:cond delay="1000"/>
                            </p:stCondLst>
                            <p:childTnLst>
                              <p:par>
                                <p:cTn id="13" presetID="1" presetClass="entr" presetSubtype="0" fill="hold" nodeType="afterEffect">
                                  <p:stCondLst>
                                    <p:cond delay="1000"/>
                                  </p:stCondLst>
                                  <p:childTnLst>
                                    <p:set>
                                      <p:cBhvr>
                                        <p:cTn id="14" dur="1" fill="hold">
                                          <p:stCondLst>
                                            <p:cond delay="0"/>
                                          </p:stCondLst>
                                        </p:cTn>
                                        <p:tgtEl>
                                          <p:spTgt spid="29"/>
                                        </p:tgtEl>
                                        <p:attrNameLst>
                                          <p:attrName>style.visibility</p:attrName>
                                        </p:attrNameLst>
                                      </p:cBhvr>
                                      <p:to>
                                        <p:strVal val="visible"/>
                                      </p:to>
                                    </p:set>
                                  </p:childTnLst>
                                </p:cTn>
                              </p:par>
                            </p:childTnLst>
                          </p:cTn>
                        </p:par>
                        <p:par>
                          <p:cTn id="15" fill="hold">
                            <p:stCondLst>
                              <p:cond delay="2000"/>
                            </p:stCondLst>
                            <p:childTnLst>
                              <p:par>
                                <p:cTn id="16" presetID="1" presetClass="entr" presetSubtype="0" fill="hold" nodeType="afterEffect">
                                  <p:stCondLst>
                                    <p:cond delay="2000"/>
                                  </p:stCondLst>
                                  <p:childTnLst>
                                    <p:set>
                                      <p:cBhvr>
                                        <p:cTn id="17" dur="1" fill="hold">
                                          <p:stCondLst>
                                            <p:cond delay="0"/>
                                          </p:stCondLst>
                                        </p:cTn>
                                        <p:tgtEl>
                                          <p:spTgt spid="1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1000"/>
                                  </p:stCondLst>
                                  <p:childTnLst>
                                    <p:set>
                                      <p:cBhvr>
                                        <p:cTn id="24" dur="1" fill="hold">
                                          <p:stCondLst>
                                            <p:cond delay="0"/>
                                          </p:stCondLst>
                                        </p:cTn>
                                        <p:tgtEl>
                                          <p:spTgt spid="32"/>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nodeType="afterEffect">
                                  <p:stCondLst>
                                    <p:cond delay="1000"/>
                                  </p:stCondLst>
                                  <p:childTnLst>
                                    <p:set>
                                      <p:cBhvr>
                                        <p:cTn id="27" dur="1" fill="hold">
                                          <p:stCondLst>
                                            <p:cond delay="0"/>
                                          </p:stCondLst>
                                        </p:cTn>
                                        <p:tgtEl>
                                          <p:spTgt spid="7"/>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1"/>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nodeType="afterEffect">
                                  <p:stCondLst>
                                    <p:cond delay="1000"/>
                                  </p:stCondLst>
                                  <p:childTnLst>
                                    <p:set>
                                      <p:cBhvr>
                                        <p:cTn id="34" dur="1" fill="hold">
                                          <p:stCondLst>
                                            <p:cond delay="0"/>
                                          </p:stCondLst>
                                        </p:cTn>
                                        <p:tgtEl>
                                          <p:spTgt spid="25"/>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nodeType="afterEffect">
                                  <p:stCondLst>
                                    <p:cond delay="1000"/>
                                  </p:stCondLst>
                                  <p:childTnLst>
                                    <p:set>
                                      <p:cBhvr>
                                        <p:cTn id="37"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B16F8-330E-E0E0-DAB4-A0DB43F66BD0}"/>
              </a:ext>
            </a:extLst>
          </p:cNvPr>
          <p:cNvSpPr>
            <a:spLocks noGrp="1"/>
          </p:cNvSpPr>
          <p:nvPr>
            <p:ph type="title"/>
          </p:nvPr>
        </p:nvSpPr>
        <p:spPr/>
        <p:txBody>
          <a:bodyPr/>
          <a:lstStyle/>
          <a:p>
            <a:r>
              <a:rPr lang="en-US" dirty="0"/>
              <a:t>Lake (LAK) Package</a:t>
            </a:r>
          </a:p>
        </p:txBody>
      </p:sp>
      <p:sp>
        <p:nvSpPr>
          <p:cNvPr id="3" name="Text Placeholder 2">
            <a:extLst>
              <a:ext uri="{FF2B5EF4-FFF2-40B4-BE49-F238E27FC236}">
                <a16:creationId xmlns:a16="http://schemas.microsoft.com/office/drawing/2014/main" id="{C6D515EF-3DEF-7DF5-1722-FD81A46372D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368206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43143-1666-091C-57DC-647C5874B9B9}"/>
              </a:ext>
            </a:extLst>
          </p:cNvPr>
          <p:cNvSpPr>
            <a:spLocks noGrp="1"/>
          </p:cNvSpPr>
          <p:nvPr>
            <p:ph type="title"/>
          </p:nvPr>
        </p:nvSpPr>
        <p:spPr/>
        <p:txBody>
          <a:bodyPr/>
          <a:lstStyle/>
          <a:p>
            <a:r>
              <a:rPr lang="en-US" dirty="0"/>
              <a:t>MVR Package Providers and Receivers</a:t>
            </a:r>
          </a:p>
        </p:txBody>
      </p:sp>
      <p:sp>
        <p:nvSpPr>
          <p:cNvPr id="3" name="Content Placeholder 2">
            <a:extLst>
              <a:ext uri="{FF2B5EF4-FFF2-40B4-BE49-F238E27FC236}">
                <a16:creationId xmlns:a16="http://schemas.microsoft.com/office/drawing/2014/main" id="{F449E89E-BF91-756C-1445-590EC9DA44C9}"/>
              </a:ext>
            </a:extLst>
          </p:cNvPr>
          <p:cNvSpPr>
            <a:spLocks noGrp="1"/>
          </p:cNvSpPr>
          <p:nvPr>
            <p:ph idx="1"/>
          </p:nvPr>
        </p:nvSpPr>
        <p:spPr/>
        <p:txBody>
          <a:bodyPr/>
          <a:lstStyle/>
          <a:p>
            <a:r>
              <a:rPr lang="en-US" dirty="0"/>
              <a:t>Provider</a:t>
            </a:r>
          </a:p>
          <a:p>
            <a:pPr lvl="1"/>
            <a:r>
              <a:rPr lang="en-US" dirty="0"/>
              <a:t>Drain package</a:t>
            </a:r>
          </a:p>
          <a:p>
            <a:pPr lvl="1"/>
            <a:r>
              <a:rPr lang="en-US" dirty="0"/>
              <a:t>General-head boundary package</a:t>
            </a:r>
          </a:p>
          <a:p>
            <a:pPr lvl="1"/>
            <a:r>
              <a:rPr lang="en-US" dirty="0"/>
              <a:t>River package</a:t>
            </a:r>
          </a:p>
          <a:p>
            <a:pPr lvl="1"/>
            <a:r>
              <a:rPr lang="en-US" dirty="0"/>
              <a:t>Well package</a:t>
            </a:r>
          </a:p>
          <a:p>
            <a:r>
              <a:rPr lang="en-US" dirty="0"/>
              <a:t>Provider and Receiver</a:t>
            </a:r>
          </a:p>
          <a:p>
            <a:pPr lvl="1"/>
            <a:r>
              <a:rPr lang="en-US" dirty="0"/>
              <a:t>Lake package</a:t>
            </a:r>
          </a:p>
          <a:p>
            <a:pPr lvl="1"/>
            <a:r>
              <a:rPr lang="en-US" dirty="0"/>
              <a:t>Multi-aquifer well package</a:t>
            </a:r>
          </a:p>
          <a:p>
            <a:pPr lvl="1"/>
            <a:r>
              <a:rPr lang="en-US" dirty="0"/>
              <a:t>Streamflow routing package</a:t>
            </a:r>
          </a:p>
          <a:p>
            <a:pPr lvl="1"/>
            <a:r>
              <a:rPr lang="en-US" dirty="0"/>
              <a:t>Unsaturated zone package</a:t>
            </a:r>
          </a:p>
          <a:p>
            <a:endParaRPr lang="en-US" dirty="0"/>
          </a:p>
          <a:p>
            <a:endParaRPr lang="en-US" dirty="0"/>
          </a:p>
        </p:txBody>
      </p:sp>
      <p:sp>
        <p:nvSpPr>
          <p:cNvPr id="5" name="TextBox 4">
            <a:extLst>
              <a:ext uri="{FF2B5EF4-FFF2-40B4-BE49-F238E27FC236}">
                <a16:creationId xmlns:a16="http://schemas.microsoft.com/office/drawing/2014/main" id="{52549DB4-D21F-91BF-80EA-48E85EC12EA0}"/>
              </a:ext>
            </a:extLst>
          </p:cNvPr>
          <p:cNvSpPr txBox="1"/>
          <p:nvPr/>
        </p:nvSpPr>
        <p:spPr>
          <a:xfrm>
            <a:off x="6477000" y="2971800"/>
            <a:ext cx="5334000" cy="1569660"/>
          </a:xfrm>
          <a:prstGeom prst="rect">
            <a:avLst/>
          </a:prstGeom>
          <a:noFill/>
        </p:spPr>
        <p:txBody>
          <a:bodyPr wrap="square">
            <a:spAutoFit/>
          </a:bodyPr>
          <a:lstStyle/>
          <a:p>
            <a:pPr marL="447675" lvl="2" indent="0">
              <a:spcBef>
                <a:spcPts val="1824"/>
              </a:spcBef>
              <a:buNone/>
            </a:pPr>
            <a:r>
              <a:rPr lang="en-US" sz="2400" dirty="0">
                <a:solidFill>
                  <a:srgbClr val="FFFF00"/>
                </a:solidFill>
              </a:rPr>
              <a:t>Available water for mover is reduced by multiple receivers with the same provider in order listed in Mover package</a:t>
            </a:r>
          </a:p>
        </p:txBody>
      </p:sp>
    </p:spTree>
    <p:extLst>
      <p:ext uri="{BB962C8B-B14F-4D97-AF65-F5344CB8AC3E}">
        <p14:creationId xmlns:p14="http://schemas.microsoft.com/office/powerpoint/2010/main" val="40355699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AAA70-306E-4E7B-5892-6F99A6CF7759}"/>
              </a:ext>
            </a:extLst>
          </p:cNvPr>
          <p:cNvSpPr>
            <a:spLocks noGrp="1"/>
          </p:cNvSpPr>
          <p:nvPr>
            <p:ph type="title"/>
          </p:nvPr>
        </p:nvSpPr>
        <p:spPr/>
        <p:txBody>
          <a:bodyPr/>
          <a:lstStyle/>
          <a:p>
            <a:r>
              <a:rPr lang="en-US" dirty="0"/>
              <a:t>MVR Package Constraints</a:t>
            </a:r>
          </a:p>
        </p:txBody>
      </p:sp>
      <p:sp>
        <p:nvSpPr>
          <p:cNvPr id="3" name="Content Placeholder 2">
            <a:extLst>
              <a:ext uri="{FF2B5EF4-FFF2-40B4-BE49-F238E27FC236}">
                <a16:creationId xmlns:a16="http://schemas.microsoft.com/office/drawing/2014/main" id="{0038814B-CC53-20A3-1EB8-230F9087B7CF}"/>
              </a:ext>
            </a:extLst>
          </p:cNvPr>
          <p:cNvSpPr>
            <a:spLocks noGrp="1"/>
          </p:cNvSpPr>
          <p:nvPr>
            <p:ph idx="1"/>
          </p:nvPr>
        </p:nvSpPr>
        <p:spPr/>
        <p:txBody>
          <a:bodyPr/>
          <a:lstStyle/>
          <a:p>
            <a:r>
              <a:rPr lang="en-US" dirty="0"/>
              <a:t>Fraction</a:t>
            </a:r>
          </a:p>
          <a:p>
            <a:pPr lvl="1"/>
            <a:r>
              <a:rPr lang="en-US" dirty="0"/>
              <a:t>Discharge x fraction is sent to the receiver</a:t>
            </a:r>
          </a:p>
          <a:p>
            <a:r>
              <a:rPr lang="en-US" dirty="0"/>
              <a:t>Excess</a:t>
            </a:r>
          </a:p>
          <a:p>
            <a:pPr lvl="1"/>
            <a:r>
              <a:rPr lang="en-US" dirty="0"/>
              <a:t>Any water that exceeds the user-specified rate is provided to the receiver. No water is provided to the receiver if the available water is less than the user-specified value. (Flood control)</a:t>
            </a:r>
          </a:p>
          <a:p>
            <a:endParaRPr lang="en-US" dirty="0"/>
          </a:p>
          <a:p>
            <a:endParaRPr lang="en-US" dirty="0"/>
          </a:p>
        </p:txBody>
      </p:sp>
    </p:spTree>
    <p:extLst>
      <p:ext uri="{BB962C8B-B14F-4D97-AF65-F5344CB8AC3E}">
        <p14:creationId xmlns:p14="http://schemas.microsoft.com/office/powerpoint/2010/main" val="20332645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AAA70-306E-4E7B-5892-6F99A6CF7759}"/>
              </a:ext>
            </a:extLst>
          </p:cNvPr>
          <p:cNvSpPr>
            <a:spLocks noGrp="1"/>
          </p:cNvSpPr>
          <p:nvPr>
            <p:ph type="title"/>
          </p:nvPr>
        </p:nvSpPr>
        <p:spPr/>
        <p:txBody>
          <a:bodyPr/>
          <a:lstStyle/>
          <a:p>
            <a:r>
              <a:rPr lang="en-US" dirty="0"/>
              <a:t>MVR Package Constraints</a:t>
            </a:r>
          </a:p>
        </p:txBody>
      </p:sp>
      <p:sp>
        <p:nvSpPr>
          <p:cNvPr id="3" name="Content Placeholder 2">
            <a:extLst>
              <a:ext uri="{FF2B5EF4-FFF2-40B4-BE49-F238E27FC236}">
                <a16:creationId xmlns:a16="http://schemas.microsoft.com/office/drawing/2014/main" id="{0038814B-CC53-20A3-1EB8-230F9087B7CF}"/>
              </a:ext>
            </a:extLst>
          </p:cNvPr>
          <p:cNvSpPr>
            <a:spLocks noGrp="1"/>
          </p:cNvSpPr>
          <p:nvPr>
            <p:ph idx="1"/>
          </p:nvPr>
        </p:nvSpPr>
        <p:spPr/>
        <p:txBody>
          <a:bodyPr/>
          <a:lstStyle/>
          <a:p>
            <a:r>
              <a:rPr lang="en-US" dirty="0"/>
              <a:t>Threshold</a:t>
            </a:r>
          </a:p>
          <a:p>
            <a:pPr lvl="1"/>
            <a:r>
              <a:rPr lang="en-US" dirty="0"/>
              <a:t>No flow is provided to the receiver until the available water exceeds the user-specified rate. Once the available water exceeds the user-specified rate, then the user-specified rate is provided to the receiver. (Priority)</a:t>
            </a:r>
          </a:p>
          <a:p>
            <a:r>
              <a:rPr lang="en-US" dirty="0"/>
              <a:t>Up To</a:t>
            </a:r>
          </a:p>
          <a:p>
            <a:pPr lvl="1"/>
            <a:r>
              <a:rPr lang="en-US" dirty="0"/>
              <a:t>All of the available water will be taken from the provider up to the user-specified rate. Once user-specified rate is exceeded, the receiver will continue to get the user-specified rate. </a:t>
            </a:r>
          </a:p>
          <a:p>
            <a:endParaRPr lang="en-US" dirty="0"/>
          </a:p>
          <a:p>
            <a:endParaRPr lang="en-US" dirty="0"/>
          </a:p>
        </p:txBody>
      </p:sp>
    </p:spTree>
    <p:extLst>
      <p:ext uri="{BB962C8B-B14F-4D97-AF65-F5344CB8AC3E}">
        <p14:creationId xmlns:p14="http://schemas.microsoft.com/office/powerpoint/2010/main" val="11985929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MVR Package Input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501675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600" dirty="0">
                <a:solidFill>
                  <a:schemeClr val="bg1"/>
                </a:solidFill>
                <a:latin typeface="Courier New"/>
                <a:cs typeface="Courier New"/>
              </a:rPr>
              <a:t>BEGIN OPTIONS</a:t>
            </a:r>
          </a:p>
          <a:p>
            <a:pPr eaLnBrk="1" hangingPunct="1">
              <a:defRPr/>
            </a:pPr>
            <a:r>
              <a:rPr lang="de-DE" sz="1600" dirty="0">
                <a:solidFill>
                  <a:schemeClr val="bg1"/>
                </a:solidFill>
                <a:latin typeface="Courier New"/>
                <a:cs typeface="Courier New"/>
              </a:rPr>
              <a:t>  PRINT_INPUT</a:t>
            </a:r>
          </a:p>
          <a:p>
            <a:pPr eaLnBrk="1" hangingPunct="1">
              <a:defRPr/>
            </a:pPr>
            <a:r>
              <a:rPr lang="de-DE" sz="1600" dirty="0">
                <a:solidFill>
                  <a:schemeClr val="bg1"/>
                </a:solidFill>
                <a:latin typeface="Courier New"/>
                <a:cs typeface="Courier New"/>
              </a:rPr>
              <a:t>  PRINT_FLOWS</a:t>
            </a:r>
          </a:p>
          <a:p>
            <a:pPr eaLnBrk="1" hangingPunct="1">
              <a:defRPr/>
            </a:pPr>
            <a:r>
              <a:rPr lang="de-DE" sz="1600" dirty="0">
                <a:solidFill>
                  <a:schemeClr val="bg1"/>
                </a:solidFill>
                <a:latin typeface="Courier New"/>
                <a:cs typeface="Courier New"/>
              </a:rPr>
              <a:t>  BUDGET FILEOUT </a:t>
            </a:r>
            <a:r>
              <a:rPr lang="de-DE" sz="1600" dirty="0" err="1">
                <a:solidFill>
                  <a:schemeClr val="bg1"/>
                </a:solidFill>
                <a:latin typeface="Courier New"/>
                <a:cs typeface="Courier New"/>
              </a:rPr>
              <a:t>mvr.cbc</a:t>
            </a:r>
            <a:endParaRPr lang="de-DE" sz="1600" dirty="0">
              <a:solidFill>
                <a:schemeClr val="bg1"/>
              </a:solidFill>
              <a:latin typeface="Courier New"/>
              <a:cs typeface="Courier New"/>
            </a:endParaRPr>
          </a:p>
          <a:p>
            <a:pPr eaLnBrk="1" hangingPunct="1">
              <a:defRPr/>
            </a:pPr>
            <a:r>
              <a:rPr lang="de-DE" sz="1600" dirty="0">
                <a:solidFill>
                  <a:schemeClr val="bg1"/>
                </a:solidFill>
                <a:latin typeface="Courier New"/>
                <a:cs typeface="Courier New"/>
              </a:rPr>
              <a:t>END OPTIONS</a:t>
            </a:r>
          </a:p>
          <a:p>
            <a:pPr eaLnBrk="1" hangingPunct="1">
              <a:defRPr/>
            </a:pPr>
            <a:endParaRPr lang="de-DE" sz="1600" dirty="0">
              <a:solidFill>
                <a:schemeClr val="bg1"/>
              </a:solidFill>
              <a:latin typeface="Courier New"/>
              <a:cs typeface="Courier New"/>
            </a:endParaRPr>
          </a:p>
          <a:p>
            <a:pPr eaLnBrk="1" hangingPunct="1">
              <a:defRPr/>
            </a:pPr>
            <a:r>
              <a:rPr lang="de-DE" sz="1600" dirty="0">
                <a:solidFill>
                  <a:schemeClr val="bg1"/>
                </a:solidFill>
                <a:latin typeface="Courier New"/>
                <a:cs typeface="Courier New"/>
              </a:rPr>
              <a:t>BEGIN DIMENSIONS</a:t>
            </a:r>
          </a:p>
          <a:p>
            <a:pPr eaLnBrk="1" hangingPunct="1">
              <a:defRPr/>
            </a:pPr>
            <a:r>
              <a:rPr lang="de-DE" sz="1600" dirty="0">
                <a:solidFill>
                  <a:schemeClr val="bg1"/>
                </a:solidFill>
                <a:latin typeface="Courier New"/>
                <a:cs typeface="Courier New"/>
              </a:rPr>
              <a:t>  MAXMVR  3</a:t>
            </a:r>
          </a:p>
          <a:p>
            <a:pPr eaLnBrk="1" hangingPunct="1">
              <a:defRPr/>
            </a:pPr>
            <a:r>
              <a:rPr lang="de-DE" sz="1600" dirty="0">
                <a:solidFill>
                  <a:schemeClr val="bg1"/>
                </a:solidFill>
                <a:latin typeface="Courier New"/>
                <a:cs typeface="Courier New"/>
              </a:rPr>
              <a:t>  MAXPACKAGES  2</a:t>
            </a:r>
          </a:p>
          <a:p>
            <a:pPr eaLnBrk="1" hangingPunct="1">
              <a:defRPr/>
            </a:pPr>
            <a:r>
              <a:rPr lang="de-DE" sz="1600" dirty="0">
                <a:solidFill>
                  <a:schemeClr val="bg1"/>
                </a:solidFill>
                <a:latin typeface="Courier New"/>
                <a:cs typeface="Courier New"/>
              </a:rPr>
              <a:t>END DIMENSIONS</a:t>
            </a:r>
          </a:p>
          <a:p>
            <a:pPr eaLnBrk="1" hangingPunct="1">
              <a:defRPr/>
            </a:pPr>
            <a:endParaRPr lang="de-DE" sz="1600" dirty="0">
              <a:solidFill>
                <a:schemeClr val="bg1"/>
              </a:solidFill>
              <a:latin typeface="Courier New"/>
              <a:cs typeface="Courier New"/>
            </a:endParaRPr>
          </a:p>
          <a:p>
            <a:pPr eaLnBrk="1" hangingPunct="1">
              <a:defRPr/>
            </a:pPr>
            <a:r>
              <a:rPr lang="de-DE" sz="1600" dirty="0">
                <a:solidFill>
                  <a:schemeClr val="bg1"/>
                </a:solidFill>
                <a:latin typeface="Courier New"/>
                <a:cs typeface="Courier New"/>
              </a:rPr>
              <a:t>BEGIN PACKAGES</a:t>
            </a:r>
          </a:p>
          <a:p>
            <a:pPr eaLnBrk="1" hangingPunct="1">
              <a:defRPr/>
            </a:pPr>
            <a:r>
              <a:rPr lang="de-DE" sz="1600" dirty="0">
                <a:solidFill>
                  <a:schemeClr val="bg1"/>
                </a:solidFill>
                <a:latin typeface="Courier New"/>
                <a:cs typeface="Courier New"/>
              </a:rPr>
              <a:t>  SFR-1</a:t>
            </a:r>
          </a:p>
          <a:p>
            <a:pPr eaLnBrk="1" hangingPunct="1">
              <a:defRPr/>
            </a:pPr>
            <a:r>
              <a:rPr lang="de-DE" sz="1600" dirty="0">
                <a:solidFill>
                  <a:schemeClr val="bg1"/>
                </a:solidFill>
                <a:latin typeface="Courier New"/>
                <a:cs typeface="Courier New"/>
              </a:rPr>
              <a:t>  LAK-1</a:t>
            </a:r>
          </a:p>
          <a:p>
            <a:pPr eaLnBrk="1" hangingPunct="1">
              <a:defRPr/>
            </a:pPr>
            <a:r>
              <a:rPr lang="de-DE" sz="1600" dirty="0">
                <a:solidFill>
                  <a:schemeClr val="bg1"/>
                </a:solidFill>
                <a:latin typeface="Courier New"/>
                <a:cs typeface="Courier New"/>
              </a:rPr>
              <a:t>END PACKAGES</a:t>
            </a:r>
          </a:p>
          <a:p>
            <a:pPr eaLnBrk="1" hangingPunct="1">
              <a:defRPr/>
            </a:pPr>
            <a:endParaRPr lang="de-DE" sz="1600" dirty="0">
              <a:solidFill>
                <a:schemeClr val="bg1"/>
              </a:solidFill>
              <a:latin typeface="Courier New"/>
              <a:cs typeface="Courier New"/>
            </a:endParaRPr>
          </a:p>
          <a:p>
            <a:pPr eaLnBrk="1" hangingPunct="1">
              <a:defRPr/>
            </a:pPr>
            <a:r>
              <a:rPr lang="de-DE" sz="1600" dirty="0">
                <a:solidFill>
                  <a:schemeClr val="bg1"/>
                </a:solidFill>
                <a:latin typeface="Courier New"/>
                <a:cs typeface="Courier New"/>
              </a:rPr>
              <a:t>BEGIN PERIOD 1</a:t>
            </a:r>
          </a:p>
          <a:p>
            <a:pPr eaLnBrk="1" hangingPunct="1">
              <a:defRPr/>
            </a:pPr>
            <a:r>
              <a:rPr lang="de-DE" sz="1600" dirty="0">
                <a:solidFill>
                  <a:schemeClr val="bg1"/>
                </a:solidFill>
                <a:latin typeface="Courier New"/>
                <a:cs typeface="Courier New"/>
              </a:rPr>
              <a:t>  SFR-1  6  LAK-1  1  FACTOR  1.000000000000000</a:t>
            </a:r>
          </a:p>
          <a:p>
            <a:pPr eaLnBrk="1" hangingPunct="1">
              <a:defRPr/>
            </a:pPr>
            <a:r>
              <a:rPr lang="de-DE" sz="1600" dirty="0">
                <a:solidFill>
                  <a:schemeClr val="bg1"/>
                </a:solidFill>
                <a:latin typeface="Courier New"/>
                <a:cs typeface="Courier New"/>
              </a:rPr>
              <a:t>  LAK-1  1  SFR-1  7  FACTOR  1.000000000000000</a:t>
            </a:r>
          </a:p>
          <a:p>
            <a:pPr eaLnBrk="1" hangingPunct="1">
              <a:defRPr/>
            </a:pPr>
            <a:r>
              <a:rPr lang="de-DE" sz="1600" dirty="0">
                <a:solidFill>
                  <a:schemeClr val="bg1"/>
                </a:solidFill>
                <a:latin typeface="Courier New"/>
                <a:cs typeface="Courier New"/>
              </a:rPr>
              <a:t>END PERIOD</a:t>
            </a:r>
          </a:p>
        </p:txBody>
      </p:sp>
      <p:pic>
        <p:nvPicPr>
          <p:cNvPr id="3" name="Picture 2">
            <a:extLst>
              <a:ext uri="{FF2B5EF4-FFF2-40B4-BE49-F238E27FC236}">
                <a16:creationId xmlns:a16="http://schemas.microsoft.com/office/drawing/2014/main" id="{CE52D8F2-FFB7-D6C1-9AA9-CE57F71C6D8E}"/>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16695545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MVR Package Input – cont.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6" name="Text Box 2"/>
          <p:cNvSpPr txBox="1">
            <a:spLocks noChangeArrowheads="1"/>
          </p:cNvSpPr>
          <p:nvPr/>
        </p:nvSpPr>
        <p:spPr bwMode="auto">
          <a:xfrm>
            <a:off x="1444752" y="1197887"/>
            <a:ext cx="8382000" cy="526297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en-US" sz="1400" dirty="0">
                <a:solidFill>
                  <a:schemeClr val="bg1"/>
                </a:solidFill>
                <a:latin typeface="Courier New" charset="0"/>
              </a:rPr>
              <a:t>BEGIN OPTIONS</a:t>
            </a:r>
          </a:p>
          <a:p>
            <a:pPr eaLnBrk="1" hangingPunct="1">
              <a:defRPr/>
            </a:pPr>
            <a:r>
              <a:rPr lang="en-US" sz="1400" dirty="0">
                <a:solidFill>
                  <a:schemeClr val="bg1"/>
                </a:solidFill>
                <a:latin typeface="Courier New" charset="0"/>
              </a:rPr>
              <a:t>  PRINT_INPUT</a:t>
            </a:r>
          </a:p>
          <a:p>
            <a:pPr eaLnBrk="1" hangingPunct="1">
              <a:defRPr/>
            </a:pPr>
            <a:r>
              <a:rPr lang="en-US" sz="1400" dirty="0">
                <a:solidFill>
                  <a:schemeClr val="bg1"/>
                </a:solidFill>
                <a:latin typeface="Courier New" charset="0"/>
              </a:rPr>
              <a:t>  PRINT_FLOWS</a:t>
            </a:r>
          </a:p>
          <a:p>
            <a:pPr eaLnBrk="1" hangingPunct="1">
              <a:defRPr/>
            </a:pPr>
            <a:r>
              <a:rPr lang="en-US" sz="1400" dirty="0">
                <a:solidFill>
                  <a:schemeClr val="bg1"/>
                </a:solidFill>
                <a:latin typeface="Courier New" charset="0"/>
              </a:rPr>
              <a:t>  BUDGET FILEOUT </a:t>
            </a:r>
            <a:r>
              <a:rPr lang="en-US" sz="1400" dirty="0" err="1">
                <a:solidFill>
                  <a:schemeClr val="bg1"/>
                </a:solidFill>
                <a:latin typeface="Courier New" charset="0"/>
              </a:rPr>
              <a:t>mvr.cbc</a:t>
            </a:r>
            <a:endParaRPr lang="en-US" sz="1400" dirty="0">
              <a:solidFill>
                <a:schemeClr val="bg1"/>
              </a:solidFill>
              <a:latin typeface="Courier New" charset="0"/>
            </a:endParaRPr>
          </a:p>
          <a:p>
            <a:pPr eaLnBrk="1" hangingPunct="1">
              <a:defRPr/>
            </a:pPr>
            <a:r>
              <a:rPr lang="en-US" sz="1400" dirty="0">
                <a:solidFill>
                  <a:schemeClr val="bg1"/>
                </a:solidFill>
                <a:latin typeface="Courier New" charset="0"/>
              </a:rPr>
              <a:t>END OPTIONS</a:t>
            </a:r>
          </a:p>
          <a:p>
            <a:pPr eaLnBrk="1" hangingPunct="1">
              <a:defRPr/>
            </a:pPr>
            <a:endParaRPr lang="en-US" sz="1400" dirty="0">
              <a:solidFill>
                <a:schemeClr val="bg1"/>
              </a:solidFill>
              <a:latin typeface="Courier New" charset="0"/>
            </a:endParaRPr>
          </a:p>
          <a:p>
            <a:pPr eaLnBrk="1" hangingPunct="1">
              <a:defRPr/>
            </a:pPr>
            <a:r>
              <a:rPr lang="en-US" sz="1400" dirty="0">
                <a:solidFill>
                  <a:schemeClr val="bg1"/>
                </a:solidFill>
                <a:latin typeface="Courier New" charset="0"/>
              </a:rPr>
              <a:t>BEGIN DIMENSIONS</a:t>
            </a:r>
          </a:p>
          <a:p>
            <a:pPr eaLnBrk="1" hangingPunct="1">
              <a:defRPr/>
            </a:pPr>
            <a:r>
              <a:rPr lang="en-US" sz="1400" dirty="0">
                <a:solidFill>
                  <a:schemeClr val="bg1"/>
                </a:solidFill>
                <a:latin typeface="Courier New" charset="0"/>
              </a:rPr>
              <a:t>  MAXMVR  104</a:t>
            </a:r>
          </a:p>
          <a:p>
            <a:pPr eaLnBrk="1" hangingPunct="1">
              <a:defRPr/>
            </a:pPr>
            <a:r>
              <a:rPr lang="en-US" sz="1400" dirty="0">
                <a:solidFill>
                  <a:schemeClr val="bg1"/>
                </a:solidFill>
                <a:latin typeface="Courier New" charset="0"/>
              </a:rPr>
              <a:t>  MAXPACKAGES  3</a:t>
            </a:r>
          </a:p>
          <a:p>
            <a:pPr eaLnBrk="1" hangingPunct="1">
              <a:defRPr/>
            </a:pPr>
            <a:r>
              <a:rPr lang="en-US" sz="1400" dirty="0">
                <a:solidFill>
                  <a:schemeClr val="bg1"/>
                </a:solidFill>
                <a:latin typeface="Courier New" charset="0"/>
              </a:rPr>
              <a:t>END DIMENSIONS</a:t>
            </a:r>
          </a:p>
          <a:p>
            <a:pPr eaLnBrk="1" hangingPunct="1">
              <a:defRPr/>
            </a:pPr>
            <a:endParaRPr lang="en-US" sz="1400" dirty="0">
              <a:solidFill>
                <a:schemeClr val="bg1"/>
              </a:solidFill>
              <a:latin typeface="Courier New" charset="0"/>
            </a:endParaRPr>
          </a:p>
          <a:p>
            <a:pPr eaLnBrk="1" hangingPunct="1">
              <a:defRPr/>
            </a:pPr>
            <a:r>
              <a:rPr lang="en-US" sz="1400" dirty="0">
                <a:solidFill>
                  <a:schemeClr val="bg1"/>
                </a:solidFill>
                <a:latin typeface="Courier New" charset="0"/>
              </a:rPr>
              <a:t>BEGIN PACKAGES</a:t>
            </a:r>
          </a:p>
          <a:p>
            <a:pPr eaLnBrk="1" hangingPunct="1">
              <a:defRPr/>
            </a:pPr>
            <a:r>
              <a:rPr lang="en-US" sz="1400" dirty="0">
                <a:solidFill>
                  <a:schemeClr val="bg1"/>
                </a:solidFill>
                <a:latin typeface="Courier New" charset="0"/>
              </a:rPr>
              <a:t>  SFR_1</a:t>
            </a:r>
          </a:p>
          <a:p>
            <a:pPr eaLnBrk="1" hangingPunct="1">
              <a:defRPr/>
            </a:pPr>
            <a:r>
              <a:rPr lang="en-US" sz="1400" dirty="0">
                <a:solidFill>
                  <a:schemeClr val="bg1"/>
                </a:solidFill>
                <a:latin typeface="Courier New" charset="0"/>
              </a:rPr>
              <a:t>  LAK_1</a:t>
            </a:r>
          </a:p>
          <a:p>
            <a:pPr eaLnBrk="1" hangingPunct="1">
              <a:defRPr/>
            </a:pPr>
            <a:r>
              <a:rPr lang="en-US" sz="1400" dirty="0">
                <a:solidFill>
                  <a:schemeClr val="bg1"/>
                </a:solidFill>
                <a:latin typeface="Courier New" charset="0"/>
              </a:rPr>
              <a:t>  UZF_1</a:t>
            </a:r>
          </a:p>
          <a:p>
            <a:pPr eaLnBrk="1" hangingPunct="1">
              <a:defRPr/>
            </a:pPr>
            <a:r>
              <a:rPr lang="en-US" sz="1400" dirty="0">
                <a:solidFill>
                  <a:schemeClr val="bg1"/>
                </a:solidFill>
                <a:latin typeface="Courier New" charset="0"/>
              </a:rPr>
              <a:t>END PACKAGES</a:t>
            </a:r>
          </a:p>
          <a:p>
            <a:pPr eaLnBrk="1" hangingPunct="1">
              <a:defRPr/>
            </a:pPr>
            <a:endParaRPr lang="en-US" sz="1400" dirty="0">
              <a:solidFill>
                <a:schemeClr val="bg1"/>
              </a:solidFill>
              <a:latin typeface="Courier New" charset="0"/>
            </a:endParaRPr>
          </a:p>
          <a:p>
            <a:pPr eaLnBrk="1" hangingPunct="1">
              <a:defRPr/>
            </a:pPr>
            <a:r>
              <a:rPr lang="en-US" sz="1400" dirty="0">
                <a:solidFill>
                  <a:schemeClr val="bg1"/>
                </a:solidFill>
                <a:latin typeface="Courier New" charset="0"/>
              </a:rPr>
              <a:t>BEGIN PERIOD 1</a:t>
            </a:r>
          </a:p>
          <a:p>
            <a:pPr eaLnBrk="1" hangingPunct="1">
              <a:defRPr/>
            </a:pPr>
            <a:r>
              <a:rPr lang="en-US" sz="1400" dirty="0">
                <a:solidFill>
                  <a:schemeClr val="bg1"/>
                </a:solidFill>
                <a:latin typeface="Courier New" charset="0"/>
              </a:rPr>
              <a:t>  SFR_1  23  LAK_1   1  FACTOR  1.000000000000000</a:t>
            </a:r>
          </a:p>
          <a:p>
            <a:pPr eaLnBrk="1" hangingPunct="1">
              <a:defRPr/>
            </a:pPr>
            <a:r>
              <a:rPr lang="en-US" sz="1400" dirty="0">
                <a:solidFill>
                  <a:schemeClr val="bg1"/>
                </a:solidFill>
                <a:latin typeface="Courier New" charset="0"/>
              </a:rPr>
              <a:t>  LAK_1   1  SFR_1  24  FACTOR  1.000000000000000</a:t>
            </a:r>
          </a:p>
          <a:p>
            <a:pPr eaLnBrk="1" hangingPunct="1">
              <a:defRPr/>
            </a:pPr>
            <a:r>
              <a:rPr lang="en-US" sz="1400" dirty="0">
                <a:solidFill>
                  <a:schemeClr val="bg1"/>
                </a:solidFill>
                <a:latin typeface="Courier New" charset="0"/>
              </a:rPr>
              <a:t>--- DELETED INPUT ---</a:t>
            </a:r>
          </a:p>
          <a:p>
            <a:pPr eaLnBrk="1" hangingPunct="1">
              <a:defRPr/>
            </a:pPr>
            <a:r>
              <a:rPr lang="de-DE" sz="1400" dirty="0">
                <a:solidFill>
                  <a:schemeClr val="bg1"/>
                </a:solidFill>
                <a:latin typeface="Courier New" charset="0"/>
              </a:rPr>
              <a:t>UZF_1    99  LAK_1   2  FACTOR  1.000000000000000</a:t>
            </a:r>
          </a:p>
          <a:p>
            <a:pPr eaLnBrk="1" hangingPunct="1">
              <a:defRPr/>
            </a:pPr>
            <a:r>
              <a:rPr lang="de-DE" sz="1400" dirty="0">
                <a:solidFill>
                  <a:schemeClr val="bg1"/>
                </a:solidFill>
                <a:latin typeface="Courier New" charset="0"/>
              </a:rPr>
              <a:t>  UZF_1 100  LAK_1   2  FACTOR  1.000000000000000</a:t>
            </a:r>
          </a:p>
          <a:p>
            <a:pPr eaLnBrk="1" hangingPunct="1">
              <a:defRPr/>
            </a:pPr>
            <a:r>
              <a:rPr lang="de-DE" sz="1400" dirty="0">
                <a:solidFill>
                  <a:schemeClr val="bg1"/>
                </a:solidFill>
                <a:latin typeface="Courier New" charset="0"/>
              </a:rPr>
              <a:t>END PERIOD</a:t>
            </a:r>
            <a:endParaRPr lang="en-US" sz="1400" dirty="0">
              <a:solidFill>
                <a:schemeClr val="bg1"/>
              </a:solidFill>
              <a:latin typeface="Courier New" charset="0"/>
            </a:endParaRPr>
          </a:p>
        </p:txBody>
      </p:sp>
      <p:pic>
        <p:nvPicPr>
          <p:cNvPr id="5" name="Picture 4">
            <a:extLst>
              <a:ext uri="{FF2B5EF4-FFF2-40B4-BE49-F238E27FC236}">
                <a16:creationId xmlns:a16="http://schemas.microsoft.com/office/drawing/2014/main" id="{EC4611D5-8537-56EE-0BEE-61AACC1C8DD1}"/>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11430403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MVR Package Output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65"/>
            <a:ext cx="8382000" cy="43396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1200" dirty="0">
                <a:solidFill>
                  <a:schemeClr val="bg1"/>
                </a:solidFill>
                <a:latin typeface="Courier New"/>
                <a:cs typeface="Courier New"/>
              </a:rPr>
              <a:t> WATER MOVER BUDGET FOR ENTIRE MODEL AT END OF TIME STEP    1, STRESS PERIOD   1</a:t>
            </a:r>
          </a:p>
          <a:p>
            <a:pPr eaLnBrk="1" hangingPunct="1">
              <a:defRPr/>
            </a:pPr>
            <a:r>
              <a:rPr lang="mr-IN" sz="1200" dirty="0">
                <a:solidFill>
                  <a:schemeClr val="bg1"/>
                </a:solidFill>
                <a:latin typeface="Courier New"/>
                <a:cs typeface="Courier New"/>
              </a:rPr>
              <a:t>  ------------------------------------------------------------------------------</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CUMULATIVE WATER MOVER      L**3       RATES FOR THIS TIME STEP      L**3/T</a:t>
            </a:r>
          </a:p>
          <a:p>
            <a:pPr eaLnBrk="1" hangingPunct="1">
              <a:defRPr/>
            </a:pPr>
            <a:r>
              <a:rPr lang="mr-IN" sz="1200" dirty="0">
                <a:solidFill>
                  <a:schemeClr val="bg1"/>
                </a:solidFill>
                <a:latin typeface="Courier New"/>
                <a:cs typeface="Courier New"/>
              </a:rPr>
              <a:t>     ------------------                 ------------------------</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IN:                                      IN:</a:t>
            </a:r>
          </a:p>
          <a:p>
            <a:pPr eaLnBrk="1" hangingPunct="1">
              <a:defRPr/>
            </a:pPr>
            <a:r>
              <a:rPr lang="mr-IN" sz="1200" dirty="0">
                <a:solidFill>
                  <a:schemeClr val="bg1"/>
                </a:solidFill>
                <a:latin typeface="Courier New"/>
                <a:cs typeface="Courier New"/>
              </a:rPr>
              <a:t>           ---                                      ---</a:t>
            </a:r>
          </a:p>
          <a:p>
            <a:pPr eaLnBrk="1" hangingPunct="1">
              <a:defRPr/>
            </a:pPr>
            <a:r>
              <a:rPr lang="mr-IN" sz="1200" dirty="0">
                <a:solidFill>
                  <a:schemeClr val="bg1"/>
                </a:solidFill>
                <a:latin typeface="Courier New"/>
                <a:cs typeface="Courier New"/>
              </a:rPr>
              <a:t>               SFR-1 =   873431546.1767                 SFR-1 =      191332.2116</a:t>
            </a:r>
          </a:p>
          <a:p>
            <a:pPr eaLnBrk="1" hangingPunct="1">
              <a:defRPr/>
            </a:pPr>
            <a:r>
              <a:rPr lang="mr-IN" sz="1200" dirty="0">
                <a:solidFill>
                  <a:schemeClr val="bg1"/>
                </a:solidFill>
                <a:latin typeface="Courier New"/>
                <a:cs typeface="Courier New"/>
              </a:rPr>
              <a:t>               LAK-1 =  1229229296.0636                 LAK-1 =      269272.5731</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TOTAL IN =  2102660842.2403              TOTAL IN =      460604.7847</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OUT:                                     OUT:</a:t>
            </a:r>
          </a:p>
          <a:p>
            <a:pPr eaLnBrk="1" hangingPunct="1">
              <a:defRPr/>
            </a:pPr>
            <a:r>
              <a:rPr lang="mr-IN" sz="1200" dirty="0">
                <a:solidFill>
                  <a:schemeClr val="bg1"/>
                </a:solidFill>
                <a:latin typeface="Courier New"/>
                <a:cs typeface="Courier New"/>
              </a:rPr>
              <a:t>          ----                                     ----</a:t>
            </a:r>
          </a:p>
          <a:p>
            <a:pPr eaLnBrk="1" hangingPunct="1">
              <a:defRPr/>
            </a:pPr>
            <a:r>
              <a:rPr lang="mr-IN" sz="1200" dirty="0">
                <a:solidFill>
                  <a:schemeClr val="bg1"/>
                </a:solidFill>
                <a:latin typeface="Courier New"/>
                <a:cs typeface="Courier New"/>
              </a:rPr>
              <a:t>               SFR-1 =  1229229296.0636                 SFR-1 =      269272.5731</a:t>
            </a:r>
          </a:p>
          <a:p>
            <a:pPr eaLnBrk="1" hangingPunct="1">
              <a:defRPr/>
            </a:pPr>
            <a:r>
              <a:rPr lang="mr-IN" sz="1200" dirty="0">
                <a:solidFill>
                  <a:schemeClr val="bg1"/>
                </a:solidFill>
                <a:latin typeface="Courier New"/>
                <a:cs typeface="Courier New"/>
              </a:rPr>
              <a:t>               LAK-1 =   873431546.1767                 LAK-1 =      191332.2116</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TOTAL OUT =  2102660842.2403             TOTAL OUT =      460604.7847</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IN - OUT =           0.0000              IN - OUT =           0.0000</a:t>
            </a:r>
          </a:p>
          <a:p>
            <a:pPr eaLnBrk="1" hangingPunct="1">
              <a:defRPr/>
            </a:pPr>
            <a:endParaRPr lang="mr-IN" sz="1200" dirty="0">
              <a:solidFill>
                <a:schemeClr val="bg1"/>
              </a:solidFill>
              <a:latin typeface="Courier New"/>
              <a:cs typeface="Courier New"/>
            </a:endParaRPr>
          </a:p>
          <a:p>
            <a:pPr eaLnBrk="1" hangingPunct="1">
              <a:defRPr/>
            </a:pPr>
            <a:r>
              <a:rPr lang="mr-IN" sz="1200" dirty="0">
                <a:solidFill>
                  <a:schemeClr val="bg1"/>
                </a:solidFill>
                <a:latin typeface="Courier New"/>
                <a:cs typeface="Courier New"/>
              </a:rPr>
              <a:t> PERCENT DISCREPANCY =           0.00     PERCENT DISCREPANCY =           0.00</a:t>
            </a:r>
            <a:endParaRPr lang="de-DE" sz="1200" dirty="0">
              <a:solidFill>
                <a:schemeClr val="bg1"/>
              </a:solidFill>
              <a:latin typeface="Courier New"/>
              <a:cs typeface="Courier New"/>
            </a:endParaRPr>
          </a:p>
        </p:txBody>
      </p:sp>
      <p:pic>
        <p:nvPicPr>
          <p:cNvPr id="3" name="Picture 2">
            <a:extLst>
              <a:ext uri="{FF2B5EF4-FFF2-40B4-BE49-F238E27FC236}">
                <a16:creationId xmlns:a16="http://schemas.microsoft.com/office/drawing/2014/main" id="{01F4887E-05C3-E15D-2B6F-0D3C9969F115}"/>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531591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Capabilities</a:t>
            </a:r>
          </a:p>
        </p:txBody>
      </p:sp>
      <p:sp>
        <p:nvSpPr>
          <p:cNvPr id="3" name="Content Placeholder 2"/>
          <p:cNvSpPr>
            <a:spLocks noGrp="1"/>
          </p:cNvSpPr>
          <p:nvPr>
            <p:ph idx="1"/>
          </p:nvPr>
        </p:nvSpPr>
        <p:spPr/>
        <p:txBody>
          <a:bodyPr/>
          <a:lstStyle/>
          <a:p>
            <a:pPr marL="0" indent="0">
              <a:buNone/>
              <a:defRPr/>
            </a:pPr>
            <a:r>
              <a:rPr lang="en-US" sz="2600" dirty="0"/>
              <a:t>Capabilities</a:t>
            </a:r>
          </a:p>
          <a:p>
            <a:pPr>
              <a:defRPr/>
            </a:pPr>
            <a:r>
              <a:rPr lang="en-US" sz="2600" b="0" dirty="0"/>
              <a:t>multiple outlets per lake using 3 outlet equation options (specified, Manning, weir)</a:t>
            </a:r>
          </a:p>
          <a:p>
            <a:pPr>
              <a:defRPr/>
            </a:pPr>
            <a:r>
              <a:rPr lang="en-US" sz="2600" b="0" dirty="0"/>
              <a:t>lakes on top of model (overlying), incised lakes, embedded lakes (sub-grid scale lakes)</a:t>
            </a:r>
          </a:p>
          <a:p>
            <a:pPr>
              <a:defRPr/>
            </a:pPr>
            <a:r>
              <a:rPr lang="en-US" sz="2600" b="0" dirty="0"/>
              <a:t>constant stage and inactive lakes</a:t>
            </a:r>
          </a:p>
          <a:p>
            <a:pPr>
              <a:defRPr/>
            </a:pPr>
            <a:r>
              <a:rPr lang="en-US" sz="2600" b="0" dirty="0"/>
              <a:t>explicitly defined lake connectivity</a:t>
            </a:r>
          </a:p>
          <a:p>
            <a:pPr>
              <a:defRPr/>
            </a:pPr>
            <a:r>
              <a:rPr lang="en-US" sz="2600" b="0" dirty="0"/>
              <a:t>currently no UZF under lakes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Continuity Equation</a:t>
            </a:r>
          </a:p>
        </p:txBody>
      </p:sp>
      <p:pic>
        <p:nvPicPr>
          <p:cNvPr id="3" name="Picture 2" descr="lak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2198" y="1619250"/>
            <a:ext cx="5638799" cy="4617982"/>
          </a:xfrm>
          <a:prstGeom prst="rect">
            <a:avLst/>
          </a:prstGeom>
          <a:solidFill>
            <a:schemeClr val="bg1"/>
          </a:solidFill>
        </p:spPr>
      </p:pic>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4326440"/>
            <a:ext cx="4203700" cy="1092200"/>
          </a:xfrm>
          <a:prstGeom prst="rect">
            <a:avLst/>
          </a:prstGeom>
        </p:spPr>
      </p:pic>
      <p:pic>
        <p:nvPicPr>
          <p:cNvPr id="6" name="Picture 5"/>
          <p:cNvPicPr>
            <a:picLocks noChangeAspect="1"/>
          </p:cNvPicPr>
          <p:nvPr/>
        </p:nvPicPr>
        <p:blipFill>
          <a:blip r:embed="rId4"/>
          <a:stretch>
            <a:fillRect/>
          </a:stretch>
        </p:blipFill>
        <p:spPr>
          <a:xfrm>
            <a:off x="381001" y="1619251"/>
            <a:ext cx="5638800" cy="238333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Input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a:p>
            <a:endParaRPr lang="en-US"/>
          </a:p>
        </p:txBody>
      </p:sp>
      <p:pic>
        <p:nvPicPr>
          <p:cNvPr id="6" name="Picture 5"/>
          <p:cNvPicPr>
            <a:picLocks noChangeAspect="1"/>
          </p:cNvPicPr>
          <p:nvPr/>
        </p:nvPicPr>
        <p:blipFill>
          <a:blip r:embed="rId2"/>
          <a:stretch>
            <a:fillRect/>
          </a:stretch>
        </p:blipFill>
        <p:spPr>
          <a:xfrm>
            <a:off x="9072274" y="235800"/>
            <a:ext cx="2886652" cy="4210175"/>
          </a:xfrm>
          <a:prstGeom prst="rect">
            <a:avLst/>
          </a:prstGeom>
        </p:spPr>
      </p:pic>
      <p:sp>
        <p:nvSpPr>
          <p:cNvPr id="7" name="Text Box 2"/>
          <p:cNvSpPr txBox="1">
            <a:spLocks noChangeArrowheads="1"/>
          </p:cNvSpPr>
          <p:nvPr/>
        </p:nvSpPr>
        <p:spPr bwMode="auto">
          <a:xfrm>
            <a:off x="1444752" y="1197888"/>
            <a:ext cx="8382000" cy="523989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de-DE" sz="1050" dirty="0">
                <a:solidFill>
                  <a:schemeClr val="bg1"/>
                </a:solidFill>
                <a:latin typeface="Courier New"/>
                <a:cs typeface="Courier New"/>
              </a:rPr>
              <a:t>BEGIN Options</a:t>
            </a:r>
          </a:p>
          <a:p>
            <a:pPr eaLnBrk="1" hangingPunct="1">
              <a:defRPr/>
            </a:pPr>
            <a:r>
              <a:rPr lang="de-DE" sz="1050" dirty="0">
                <a:solidFill>
                  <a:schemeClr val="bg1"/>
                </a:solidFill>
                <a:latin typeface="Courier New"/>
                <a:cs typeface="Courier New"/>
              </a:rPr>
              <a:t>  PRINT_INPUT </a:t>
            </a:r>
          </a:p>
          <a:p>
            <a:pPr eaLnBrk="1" hangingPunct="1">
              <a:defRPr/>
            </a:pPr>
            <a:r>
              <a:rPr lang="de-DE" sz="1050" dirty="0">
                <a:solidFill>
                  <a:schemeClr val="bg1"/>
                </a:solidFill>
                <a:latin typeface="Courier New"/>
                <a:cs typeface="Courier New"/>
              </a:rPr>
              <a:t>  PRINT_STAGE</a:t>
            </a:r>
          </a:p>
          <a:p>
            <a:pPr eaLnBrk="1" hangingPunct="1">
              <a:defRPr/>
            </a:pPr>
            <a:r>
              <a:rPr lang="de-DE" sz="1050" dirty="0">
                <a:solidFill>
                  <a:schemeClr val="bg1"/>
                </a:solidFill>
                <a:latin typeface="Courier New"/>
                <a:cs typeface="Courier New"/>
              </a:rPr>
              <a:t>  PRINT_FLOWS</a:t>
            </a:r>
          </a:p>
          <a:p>
            <a:pPr eaLnBrk="1" hangingPunct="1">
              <a:defRPr/>
            </a:pPr>
            <a:r>
              <a:rPr lang="de-DE" sz="1050" dirty="0">
                <a:solidFill>
                  <a:schemeClr val="bg1"/>
                </a:solidFill>
                <a:latin typeface="Courier New"/>
                <a:cs typeface="Courier New"/>
              </a:rPr>
              <a:t>  SAVE_FLOWS</a:t>
            </a:r>
          </a:p>
          <a:p>
            <a:pPr eaLnBrk="1" hangingPunct="1">
              <a:defRPr/>
            </a:pPr>
            <a:r>
              <a:rPr lang="de-DE" sz="1050" dirty="0">
                <a:solidFill>
                  <a:schemeClr val="bg1"/>
                </a:solidFill>
                <a:latin typeface="Courier New"/>
                <a:cs typeface="Courier New"/>
              </a:rPr>
              <a:t>  STAGE FILEOUT mf6-gwt.lak.stage.bin</a:t>
            </a:r>
          </a:p>
          <a:p>
            <a:pPr eaLnBrk="1" hangingPunct="1">
              <a:defRPr/>
            </a:pPr>
            <a:r>
              <a:rPr lang="de-DE" sz="1050" dirty="0">
                <a:solidFill>
                  <a:schemeClr val="bg1"/>
                </a:solidFill>
                <a:latin typeface="Courier New"/>
                <a:cs typeface="Courier New"/>
              </a:rPr>
              <a:t>  BUDGET FILEOUT mf6-gwt.lak.cbc</a:t>
            </a:r>
          </a:p>
          <a:p>
            <a:pPr eaLnBrk="1" hangingPunct="1">
              <a:defRPr/>
            </a:pPr>
            <a:r>
              <a:rPr lang="de-DE" sz="1050" dirty="0">
                <a:solidFill>
                  <a:schemeClr val="bg1"/>
                </a:solidFill>
                <a:latin typeface="Courier New"/>
                <a:cs typeface="Courier New"/>
              </a:rPr>
              <a:t>  MOVER</a:t>
            </a:r>
          </a:p>
          <a:p>
            <a:pPr eaLnBrk="1" hangingPunct="1">
              <a:defRPr/>
            </a:pPr>
            <a:r>
              <a:rPr lang="de-DE" sz="1050" dirty="0">
                <a:solidFill>
                  <a:schemeClr val="bg1"/>
                </a:solidFill>
                <a:latin typeface="Courier New"/>
                <a:cs typeface="Courier New"/>
              </a:rPr>
              <a:t>  DEV_GROUNDWATER_HEAD_CONDUCTANCE</a:t>
            </a:r>
          </a:p>
          <a:p>
            <a:pPr eaLnBrk="1" hangingPunct="1">
              <a:defRPr/>
            </a:pPr>
            <a:r>
              <a:rPr lang="de-DE" sz="1050" dirty="0">
                <a:solidFill>
                  <a:schemeClr val="bg1"/>
                </a:solidFill>
                <a:latin typeface="Courier New"/>
                <a:cs typeface="Courier New"/>
              </a:rPr>
              <a:t>  TIME_CONVERSION    86400.000 </a:t>
            </a:r>
          </a:p>
          <a:p>
            <a:pPr eaLnBrk="1" hangingPunct="1">
              <a:defRPr/>
            </a:pPr>
            <a:r>
              <a:rPr lang="de-DE" sz="1050" dirty="0">
                <a:solidFill>
                  <a:schemeClr val="bg1"/>
                </a:solidFill>
                <a:latin typeface="Courier New"/>
                <a:cs typeface="Courier New"/>
              </a:rPr>
              <a:t>END Options</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DIMENSIONS</a:t>
            </a:r>
          </a:p>
          <a:p>
            <a:pPr eaLnBrk="1" hangingPunct="1">
              <a:defRPr/>
            </a:pPr>
            <a:r>
              <a:rPr lang="de-DE" sz="1050" dirty="0">
                <a:solidFill>
                  <a:schemeClr val="bg1"/>
                </a:solidFill>
                <a:latin typeface="Courier New"/>
                <a:cs typeface="Courier New"/>
              </a:rPr>
              <a:t>  NLAKES  2</a:t>
            </a:r>
          </a:p>
          <a:p>
            <a:pPr eaLnBrk="1" hangingPunct="1">
              <a:defRPr/>
            </a:pPr>
            <a:r>
              <a:rPr lang="de-DE" sz="1050" dirty="0">
                <a:solidFill>
                  <a:schemeClr val="bg1"/>
                </a:solidFill>
                <a:latin typeface="Courier New"/>
                <a:cs typeface="Courier New"/>
              </a:rPr>
              <a:t>  NOUTLETS 1</a:t>
            </a:r>
          </a:p>
          <a:p>
            <a:pPr eaLnBrk="1" hangingPunct="1">
              <a:defRPr/>
            </a:pPr>
            <a:r>
              <a:rPr lang="de-DE" sz="1050" dirty="0">
                <a:solidFill>
                  <a:schemeClr val="bg1"/>
                </a:solidFill>
                <a:latin typeface="Courier New"/>
                <a:cs typeface="Courier New"/>
              </a:rPr>
              <a:t>END DIMENSIONS</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PACKAGEDATA</a:t>
            </a:r>
          </a:p>
          <a:p>
            <a:pPr eaLnBrk="1" hangingPunct="1">
              <a:defRPr/>
            </a:pPr>
            <a:r>
              <a:rPr lang="de-DE" sz="1050" dirty="0">
                <a:solidFill>
                  <a:schemeClr val="bg1"/>
                </a:solidFill>
                <a:latin typeface="Courier New"/>
                <a:cs typeface="Courier New"/>
              </a:rPr>
              <a:t># LAKENO    STRT        NLAKECONN</a:t>
            </a:r>
          </a:p>
          <a:p>
            <a:pPr eaLnBrk="1" hangingPunct="1">
              <a:defRPr/>
            </a:pPr>
            <a:r>
              <a:rPr lang="de-DE" sz="1050" dirty="0">
                <a:solidFill>
                  <a:schemeClr val="bg1"/>
                </a:solidFill>
                <a:latin typeface="Courier New"/>
                <a:cs typeface="Courier New"/>
              </a:rPr>
              <a:t>       1    44.000000      78</a:t>
            </a:r>
          </a:p>
          <a:p>
            <a:pPr eaLnBrk="1" hangingPunct="1">
              <a:defRPr/>
            </a:pPr>
            <a:r>
              <a:rPr lang="de-DE" sz="1050" dirty="0">
                <a:solidFill>
                  <a:schemeClr val="bg1"/>
                </a:solidFill>
                <a:latin typeface="Courier New"/>
                <a:cs typeface="Courier New"/>
              </a:rPr>
              <a:t>       2    35.200001      32</a:t>
            </a:r>
          </a:p>
          <a:p>
            <a:pPr eaLnBrk="1" hangingPunct="1">
              <a:defRPr/>
            </a:pPr>
            <a:r>
              <a:rPr lang="de-DE" sz="1050" dirty="0">
                <a:solidFill>
                  <a:schemeClr val="bg1"/>
                </a:solidFill>
                <a:latin typeface="Courier New"/>
                <a:cs typeface="Courier New"/>
              </a:rPr>
              <a:t>END PACKAGEDATA</a:t>
            </a:r>
          </a:p>
          <a:p>
            <a:pPr eaLnBrk="1" hangingPunct="1">
              <a:defRPr/>
            </a:pPr>
            <a:endParaRPr lang="de-DE" sz="1050" dirty="0">
              <a:solidFill>
                <a:schemeClr val="bg1"/>
              </a:solidFill>
              <a:latin typeface="Courier New"/>
              <a:cs typeface="Courier New"/>
            </a:endParaRPr>
          </a:p>
          <a:p>
            <a:pPr eaLnBrk="1" hangingPunct="1">
              <a:defRPr/>
            </a:pPr>
            <a:r>
              <a:rPr lang="de-DE" sz="1050" dirty="0">
                <a:solidFill>
                  <a:schemeClr val="bg1"/>
                </a:solidFill>
                <a:latin typeface="Courier New"/>
                <a:cs typeface="Courier New"/>
              </a:rPr>
              <a:t>BEGIN CONNECTIONDATA</a:t>
            </a:r>
          </a:p>
          <a:p>
            <a:pPr eaLnBrk="1" hangingPunct="1">
              <a:defRPr/>
            </a:pPr>
            <a:r>
              <a:rPr lang="de-DE" sz="1050" dirty="0">
                <a:solidFill>
                  <a:schemeClr val="bg1"/>
                </a:solidFill>
                <a:latin typeface="Courier New"/>
                <a:cs typeface="Courier New"/>
              </a:rPr>
              <a:t># LAKENO ICONN     CELLID  CLAKTYPE     BEDLEAK    BELEV    TELEV  CONNLEN CONNWIDTH</a:t>
            </a:r>
          </a:p>
          <a:p>
            <a:pPr eaLnBrk="1" hangingPunct="1">
              <a:defRPr/>
            </a:pPr>
            <a:r>
              <a:rPr lang="de-DE" sz="1050" dirty="0">
                <a:solidFill>
                  <a:schemeClr val="bg1"/>
                </a:solidFill>
                <a:latin typeface="Courier New"/>
                <a:cs typeface="Courier New"/>
              </a:rPr>
              <a:t>       1     1  1   5  19  HORIZONTAL  1.000000 0.000000 0.000000 201.8585  405.6650    </a:t>
            </a:r>
          </a:p>
          <a:p>
            <a:pPr eaLnBrk="1" hangingPunct="1">
              <a:defRPr/>
            </a:pPr>
            <a:r>
              <a:rPr lang="de-DE" sz="1050" dirty="0">
                <a:solidFill>
                  <a:schemeClr val="bg1"/>
                </a:solidFill>
                <a:latin typeface="Courier New"/>
                <a:cs typeface="Courier New"/>
              </a:rPr>
              <a:t>       1     2  1   5  20  HORIZONTAL  1.000000 0.000000 0.000000 201.8585  405.6650    </a:t>
            </a:r>
          </a:p>
          <a:p>
            <a:pPr eaLnBrk="1" hangingPunct="1">
              <a:defRPr/>
            </a:pPr>
            <a:r>
              <a:rPr lang="de-DE" sz="1050" dirty="0">
                <a:solidFill>
                  <a:schemeClr val="bg1"/>
                </a:solidFill>
                <a:latin typeface="Courier New"/>
                <a:cs typeface="Courier New"/>
              </a:rPr>
              <a:t>       1     3  1   6  18  HORIZONTAL  1.000000 0.000000 0.000000 202.8325  403.7170    </a:t>
            </a:r>
          </a:p>
          <a:p>
            <a:pPr eaLnBrk="1" hangingPunct="1">
              <a:defRPr/>
            </a:pPr>
            <a:r>
              <a:rPr lang="de-DE" sz="1050" dirty="0">
                <a:solidFill>
                  <a:schemeClr val="bg1"/>
                </a:solidFill>
                <a:latin typeface="Courier New"/>
                <a:cs typeface="Courier New"/>
              </a:rPr>
              <a:t>       1     4  1   6  18  HORIZONTAL  1.000000 0.000000 0.000000 201.8585  405.6650</a:t>
            </a:r>
          </a:p>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charset="0"/>
              </a:rPr>
              <a:t>--- DELETED INPUT ---</a:t>
            </a:r>
          </a:p>
          <a:p>
            <a:pPr eaLnBrk="1" hangingPunct="1">
              <a:defRPr/>
            </a:pPr>
            <a:r>
              <a:rPr lang="de-DE" sz="1050" dirty="0">
                <a:solidFill>
                  <a:schemeClr val="bg1"/>
                </a:solidFill>
                <a:latin typeface="Courier New"/>
                <a:cs typeface="Courier New"/>
              </a:rPr>
              <a:t> </a:t>
            </a:r>
            <a:endParaRPr lang="en-US" sz="1050" dirty="0">
              <a:solidFill>
                <a:schemeClr val="bg1"/>
              </a:solidFill>
              <a:latin typeface="Courier New"/>
              <a:cs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Input – cont.</a:t>
            </a:r>
          </a:p>
        </p:txBody>
      </p:sp>
      <p:sp>
        <p:nvSpPr>
          <p:cNvPr id="14338"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7800" y="1197637"/>
            <a:ext cx="8382000" cy="54245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endParaRPr lang="de-DE" sz="1050" dirty="0">
              <a:solidFill>
                <a:schemeClr val="bg1"/>
              </a:solidFill>
              <a:latin typeface="Courier New"/>
              <a:cs typeface="Courier New"/>
            </a:endParaRPr>
          </a:p>
          <a:p>
            <a:pPr eaLnBrk="1" hangingPunct="1">
              <a:defRPr/>
            </a:pPr>
            <a:r>
              <a:rPr lang="en-US" sz="1050" dirty="0">
                <a:solidFill>
                  <a:schemeClr val="bg1"/>
                </a:solidFill>
                <a:latin typeface="Courier New" charset="0"/>
              </a:rPr>
              <a:t>--- DELETED INPUT ---</a:t>
            </a:r>
          </a:p>
          <a:p>
            <a:pPr eaLnBrk="1" hangingPunct="1">
              <a:defRPr/>
            </a:pPr>
            <a:endParaRPr lang="en-US" sz="1050" dirty="0">
              <a:solidFill>
                <a:schemeClr val="bg1"/>
              </a:solidFill>
              <a:latin typeface="Courier New" charset="0"/>
            </a:endParaRPr>
          </a:p>
          <a:p>
            <a:pPr eaLnBrk="1" hangingPunct="1">
              <a:defRPr/>
            </a:pPr>
            <a:r>
              <a:rPr lang="de-DE" sz="1050" dirty="0">
                <a:solidFill>
                  <a:schemeClr val="bg1"/>
                </a:solidFill>
                <a:latin typeface="Courier New" charset="0"/>
              </a:rPr>
              <a:t>       2    22  2  23   2  VERTICAL    1.000000 0.000000 0.000000 0.000000  0.000000    </a:t>
            </a:r>
          </a:p>
          <a:p>
            <a:pPr eaLnBrk="1" hangingPunct="1">
              <a:defRPr/>
            </a:pPr>
            <a:r>
              <a:rPr lang="de-DE" sz="1050" dirty="0">
                <a:solidFill>
                  <a:schemeClr val="bg1"/>
                </a:solidFill>
                <a:latin typeface="Courier New" charset="0"/>
              </a:rPr>
              <a:t>       2    23  2  23   3  VERTICAL    1.000000 0.000000 0.000000 0.000000  0.000000    </a:t>
            </a:r>
          </a:p>
          <a:p>
            <a:pPr eaLnBrk="1" hangingPunct="1">
              <a:defRPr/>
            </a:pPr>
            <a:r>
              <a:rPr lang="de-DE" sz="1050" dirty="0">
                <a:solidFill>
                  <a:schemeClr val="bg1"/>
                </a:solidFill>
                <a:latin typeface="Courier New" charset="0"/>
              </a:rPr>
              <a:t>       2    24  2  23   4  VERTICAL    1.000000 0.000000 0.000000 0.000000  0.000000    </a:t>
            </a:r>
          </a:p>
          <a:p>
            <a:pPr eaLnBrk="1" hangingPunct="1">
              <a:defRPr/>
            </a:pPr>
            <a:r>
              <a:rPr lang="de-DE" sz="1050" dirty="0">
                <a:solidFill>
                  <a:schemeClr val="bg1"/>
                </a:solidFill>
                <a:latin typeface="Courier New" charset="0"/>
              </a:rPr>
              <a:t>       2    25  2  24   1  VERTICAL    1.000000 0.000000 0.000000 0.000000  0.000000    </a:t>
            </a:r>
          </a:p>
          <a:p>
            <a:pPr eaLnBrk="1" hangingPunct="1">
              <a:defRPr/>
            </a:pPr>
            <a:r>
              <a:rPr lang="de-DE" sz="1050" dirty="0">
                <a:solidFill>
                  <a:schemeClr val="bg1"/>
                </a:solidFill>
                <a:latin typeface="Courier New" charset="0"/>
              </a:rPr>
              <a:t>       2    26  2  24   2  VERTICAL    1.000000 0.000000 0.000000 0.000000  0.000000    </a:t>
            </a:r>
          </a:p>
          <a:p>
            <a:pPr eaLnBrk="1" hangingPunct="1">
              <a:defRPr/>
            </a:pPr>
            <a:r>
              <a:rPr lang="de-DE" sz="1050" dirty="0">
                <a:solidFill>
                  <a:schemeClr val="bg1"/>
                </a:solidFill>
                <a:latin typeface="Courier New" charset="0"/>
              </a:rPr>
              <a:t>       2    27  2  24   3  VERTICAL    1.000000 0.000000 0.000000 0.000000  0.000000    </a:t>
            </a:r>
          </a:p>
          <a:p>
            <a:pPr eaLnBrk="1" hangingPunct="1">
              <a:defRPr/>
            </a:pPr>
            <a:r>
              <a:rPr lang="de-DE" sz="1050" dirty="0">
                <a:solidFill>
                  <a:schemeClr val="bg1"/>
                </a:solidFill>
                <a:latin typeface="Courier New" charset="0"/>
              </a:rPr>
              <a:t>       2    28  2  24   4  VERTICAL    1.000000 0.000000 0.000000 0.000000  0.000000    </a:t>
            </a:r>
          </a:p>
          <a:p>
            <a:pPr eaLnBrk="1" hangingPunct="1">
              <a:defRPr/>
            </a:pPr>
            <a:r>
              <a:rPr lang="de-DE" sz="1050" dirty="0">
                <a:solidFill>
                  <a:schemeClr val="bg1"/>
                </a:solidFill>
                <a:latin typeface="Courier New" charset="0"/>
              </a:rPr>
              <a:t>       2    29  2  25   1  VERTICAL    1.000000 0.000000 0.000000 0.000000  0.000000    </a:t>
            </a:r>
          </a:p>
          <a:p>
            <a:pPr eaLnBrk="1" hangingPunct="1">
              <a:defRPr/>
            </a:pPr>
            <a:r>
              <a:rPr lang="de-DE" sz="1050" dirty="0">
                <a:solidFill>
                  <a:schemeClr val="bg1"/>
                </a:solidFill>
                <a:latin typeface="Courier New" charset="0"/>
              </a:rPr>
              <a:t>       2    30  2  25   2  VERTICAL    1.000000 0.000000 0.000000 0.000000  0.000000    </a:t>
            </a:r>
          </a:p>
          <a:p>
            <a:pPr eaLnBrk="1" hangingPunct="1">
              <a:defRPr/>
            </a:pPr>
            <a:r>
              <a:rPr lang="de-DE" sz="1050" dirty="0">
                <a:solidFill>
                  <a:schemeClr val="bg1"/>
                </a:solidFill>
                <a:latin typeface="Courier New" charset="0"/>
              </a:rPr>
              <a:t>       2    31  2  26   1  VERTICAL    1.000000 0.000000 0.000000 0.000000  0.000000    </a:t>
            </a:r>
          </a:p>
          <a:p>
            <a:pPr eaLnBrk="1" hangingPunct="1">
              <a:defRPr/>
            </a:pPr>
            <a:r>
              <a:rPr lang="de-DE" sz="1050" dirty="0">
                <a:solidFill>
                  <a:schemeClr val="bg1"/>
                </a:solidFill>
                <a:latin typeface="Courier New" charset="0"/>
              </a:rPr>
              <a:t>       2    32  2  26   2  VERTICAL    1.000000 0.000000 0.000000 0.000000  0.000000    </a:t>
            </a:r>
          </a:p>
          <a:p>
            <a:pPr eaLnBrk="1" hangingPunct="1">
              <a:defRPr/>
            </a:pPr>
            <a:r>
              <a:rPr lang="de-DE" sz="1050" dirty="0">
                <a:solidFill>
                  <a:schemeClr val="bg1"/>
                </a:solidFill>
                <a:latin typeface="Courier New" charset="0"/>
              </a:rPr>
              <a:t>END CONNECTIONDATA</a:t>
            </a:r>
          </a:p>
          <a:p>
            <a:pPr eaLnBrk="1" hangingPunct="1">
              <a:defRPr/>
            </a:pPr>
            <a:endParaRPr lang="de-DE" sz="1050" dirty="0">
              <a:solidFill>
                <a:schemeClr val="bg1"/>
              </a:solidFill>
              <a:latin typeface="Courier New" charset="0"/>
            </a:endParaRPr>
          </a:p>
          <a:p>
            <a:pPr eaLnBrk="1" hangingPunct="1">
              <a:defRPr/>
            </a:pPr>
            <a:r>
              <a:rPr lang="de-DE" sz="1050" dirty="0">
                <a:solidFill>
                  <a:schemeClr val="bg1"/>
                </a:solidFill>
                <a:latin typeface="Courier New" charset="0"/>
              </a:rPr>
              <a:t>BEGIN OUTLETS</a:t>
            </a:r>
          </a:p>
          <a:p>
            <a:pPr eaLnBrk="1" hangingPunct="1">
              <a:defRPr/>
            </a:pPr>
            <a:r>
              <a:rPr lang="de-DE" sz="1050" dirty="0">
                <a:solidFill>
                  <a:schemeClr val="bg1"/>
                </a:solidFill>
                <a:latin typeface="Courier New" charset="0"/>
              </a:rPr>
              <a:t>#   OUTLETNO LAKEIN LAKEOUT COUTTYPE     INVERT      WIDTH           ROUGH           SLOPE</a:t>
            </a:r>
          </a:p>
          <a:p>
            <a:pPr eaLnBrk="1" hangingPunct="1">
              <a:defRPr/>
            </a:pPr>
            <a:r>
              <a:rPr lang="de-DE" sz="1050" dirty="0">
                <a:solidFill>
                  <a:schemeClr val="bg1"/>
                </a:solidFill>
                <a:latin typeface="Courier New" charset="0"/>
              </a:rPr>
              <a:t>           1      1       0  MANNING       44.5   5.000000  0.30000000E-01   0.2187500E-02</a:t>
            </a:r>
          </a:p>
          <a:p>
            <a:pPr eaLnBrk="1" hangingPunct="1">
              <a:defRPr/>
            </a:pPr>
            <a:r>
              <a:rPr lang="de-DE" sz="1050" dirty="0">
                <a:solidFill>
                  <a:schemeClr val="bg1"/>
                </a:solidFill>
                <a:latin typeface="Courier New" charset="0"/>
              </a:rPr>
              <a:t>END OUTLETS</a:t>
            </a:r>
          </a:p>
          <a:p>
            <a:pPr eaLnBrk="1" hangingPunct="1">
              <a:defRPr/>
            </a:pPr>
            <a:endParaRPr lang="de-DE" sz="1050" dirty="0">
              <a:solidFill>
                <a:schemeClr val="bg1"/>
              </a:solidFill>
              <a:latin typeface="Courier New" charset="0"/>
            </a:endParaRPr>
          </a:p>
          <a:p>
            <a:pPr eaLnBrk="1" hangingPunct="1">
              <a:defRPr/>
            </a:pPr>
            <a:endParaRPr lang="de-DE" sz="1050" dirty="0">
              <a:solidFill>
                <a:schemeClr val="bg1"/>
              </a:solidFill>
              <a:latin typeface="Courier New" charset="0"/>
            </a:endParaRPr>
          </a:p>
          <a:p>
            <a:pPr eaLnBrk="1" hangingPunct="1">
              <a:defRPr/>
            </a:pPr>
            <a:r>
              <a:rPr lang="de-DE" sz="1050" dirty="0">
                <a:solidFill>
                  <a:schemeClr val="bg1"/>
                </a:solidFill>
                <a:latin typeface="Courier New" charset="0"/>
              </a:rPr>
              <a:t>BEGIN PERIOD 1</a:t>
            </a:r>
          </a:p>
          <a:p>
            <a:pPr eaLnBrk="1" hangingPunct="1">
              <a:defRPr/>
            </a:pPr>
            <a:r>
              <a:rPr lang="de-DE" sz="1050" dirty="0">
                <a:solidFill>
                  <a:schemeClr val="bg1"/>
                </a:solidFill>
                <a:latin typeface="Courier New" charset="0"/>
              </a:rPr>
              <a:t> 1  RAINFALL    0.0000000</a:t>
            </a:r>
          </a:p>
          <a:p>
            <a:pPr eaLnBrk="1" hangingPunct="1">
              <a:defRPr/>
            </a:pPr>
            <a:r>
              <a:rPr lang="de-DE" sz="1050" dirty="0">
                <a:solidFill>
                  <a:schemeClr val="bg1"/>
                </a:solidFill>
                <a:latin typeface="Courier New" charset="0"/>
              </a:rPr>
              <a:t> 1  EVAPORATION    0.0000000</a:t>
            </a:r>
          </a:p>
          <a:p>
            <a:pPr eaLnBrk="1" hangingPunct="1">
              <a:defRPr/>
            </a:pPr>
            <a:r>
              <a:rPr lang="de-DE" sz="1050" dirty="0">
                <a:solidFill>
                  <a:schemeClr val="bg1"/>
                </a:solidFill>
                <a:latin typeface="Courier New" charset="0"/>
              </a:rPr>
              <a:t> 1  RUNOFF    0.0000000</a:t>
            </a:r>
          </a:p>
          <a:p>
            <a:pPr eaLnBrk="1" hangingPunct="1">
              <a:defRPr/>
            </a:pPr>
            <a:r>
              <a:rPr lang="de-DE" sz="1050" dirty="0">
                <a:solidFill>
                  <a:schemeClr val="bg1"/>
                </a:solidFill>
                <a:latin typeface="Courier New" charset="0"/>
              </a:rPr>
              <a:t> 1  WITHDRAWAL    0.0000000</a:t>
            </a:r>
          </a:p>
          <a:p>
            <a:pPr eaLnBrk="1" hangingPunct="1">
              <a:defRPr/>
            </a:pPr>
            <a:r>
              <a:rPr lang="de-DE" sz="1050" dirty="0">
                <a:solidFill>
                  <a:schemeClr val="bg1"/>
                </a:solidFill>
                <a:latin typeface="Courier New" charset="0"/>
              </a:rPr>
              <a:t> 2  RAINFALL    0.0000000</a:t>
            </a:r>
          </a:p>
          <a:p>
            <a:pPr eaLnBrk="1" hangingPunct="1">
              <a:defRPr/>
            </a:pPr>
            <a:r>
              <a:rPr lang="de-DE" sz="1050" dirty="0">
                <a:solidFill>
                  <a:schemeClr val="bg1"/>
                </a:solidFill>
                <a:latin typeface="Courier New" charset="0"/>
              </a:rPr>
              <a:t> 2  EVAPORATION    0.0000000</a:t>
            </a:r>
          </a:p>
          <a:p>
            <a:pPr eaLnBrk="1" hangingPunct="1">
              <a:defRPr/>
            </a:pPr>
            <a:r>
              <a:rPr lang="de-DE" sz="1050" dirty="0">
                <a:solidFill>
                  <a:schemeClr val="bg1"/>
                </a:solidFill>
                <a:latin typeface="Courier New" charset="0"/>
              </a:rPr>
              <a:t> 2  RUNOFF    0.0000000</a:t>
            </a:r>
          </a:p>
          <a:p>
            <a:pPr eaLnBrk="1" hangingPunct="1">
              <a:defRPr/>
            </a:pPr>
            <a:r>
              <a:rPr lang="de-DE" sz="1050" dirty="0">
                <a:solidFill>
                  <a:schemeClr val="bg1"/>
                </a:solidFill>
                <a:latin typeface="Courier New" charset="0"/>
              </a:rPr>
              <a:t> 2  WITHDRAWAL    0.0000000</a:t>
            </a:r>
          </a:p>
          <a:p>
            <a:pPr eaLnBrk="1" hangingPunct="1">
              <a:defRPr/>
            </a:pPr>
            <a:r>
              <a:rPr lang="de-DE" sz="1050" dirty="0">
                <a:solidFill>
                  <a:schemeClr val="bg1"/>
                </a:solidFill>
                <a:latin typeface="Courier New" charset="0"/>
              </a:rPr>
              <a:t>END PERIOD</a:t>
            </a:r>
            <a:endParaRPr lang="en-US" sz="1050" dirty="0">
              <a:solidFill>
                <a:schemeClr val="bg1"/>
              </a:solidFill>
              <a:latin typeface="Courier New" charset="0"/>
            </a:endParaRPr>
          </a:p>
          <a:p>
            <a:pPr eaLnBrk="1" hangingPunct="1">
              <a:defRPr/>
            </a:pPr>
            <a:r>
              <a:rPr lang="de-DE" sz="1050" dirty="0">
                <a:solidFill>
                  <a:schemeClr val="bg1"/>
                </a:solidFill>
                <a:latin typeface="Courier New"/>
                <a:cs typeface="Courier New"/>
              </a:rPr>
              <a:t> </a:t>
            </a:r>
            <a:endParaRPr lang="en-US" sz="1050" dirty="0">
              <a:solidFill>
                <a:schemeClr val="bg1"/>
              </a:solidFill>
              <a:latin typeface="Courier New"/>
              <a:cs typeface="Courier New"/>
            </a:endParaRPr>
          </a:p>
        </p:txBody>
      </p:sp>
      <p:pic>
        <p:nvPicPr>
          <p:cNvPr id="3" name="Picture 2">
            <a:extLst>
              <a:ext uri="{FF2B5EF4-FFF2-40B4-BE49-F238E27FC236}">
                <a16:creationId xmlns:a16="http://schemas.microsoft.com/office/drawing/2014/main" id="{835483D5-BC82-6653-D258-F1F9F21E8F81}"/>
              </a:ext>
            </a:extLst>
          </p:cNvPr>
          <p:cNvPicPr>
            <a:picLocks noChangeAspect="1"/>
          </p:cNvPicPr>
          <p:nvPr/>
        </p:nvPicPr>
        <p:blipFill>
          <a:blip r:embed="rId2"/>
          <a:stretch>
            <a:fillRect/>
          </a:stretch>
        </p:blipFill>
        <p:spPr>
          <a:xfrm>
            <a:off x="9072274" y="235800"/>
            <a:ext cx="2886652" cy="42101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LAK Package Output</a:t>
            </a:r>
          </a:p>
        </p:txBody>
      </p:sp>
      <p:sp>
        <p:nvSpPr>
          <p:cNvPr id="13314" name="Rectangle 5"/>
          <p:cNvSpPr>
            <a:spLocks noChangeArrowheads="1"/>
          </p:cNvSpPr>
          <p:nvPr/>
        </p:nvSpPr>
        <p:spPr bwMode="auto">
          <a:xfrm>
            <a:off x="1676400" y="5867400"/>
            <a:ext cx="1981200" cy="914400"/>
          </a:xfrm>
          <a:prstGeom prst="rect">
            <a:avLst/>
          </a:prstGeom>
          <a:solidFill>
            <a:srgbClr val="002F5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a:p>
            <a:endParaRPr lang="en-US"/>
          </a:p>
        </p:txBody>
      </p:sp>
      <p:sp>
        <p:nvSpPr>
          <p:cNvPr id="7" name="Text Box 2"/>
          <p:cNvSpPr txBox="1">
            <a:spLocks noChangeArrowheads="1"/>
          </p:cNvSpPr>
          <p:nvPr/>
        </p:nvSpPr>
        <p:spPr bwMode="auto">
          <a:xfrm>
            <a:off x="1444752" y="1197888"/>
            <a:ext cx="8382000" cy="52629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lvl1pPr eaLnBrk="0" hangingPunct="0">
              <a:defRPr>
                <a:solidFill>
                  <a:schemeClr val="tx1"/>
                </a:solidFill>
                <a:latin typeface="Arial" charset="0"/>
                <a:ea typeface="ＭＳ Ｐゴシック" charset="0"/>
              </a:defRPr>
            </a:lvl1pPr>
            <a:lvl2pPr marL="742950" indent="-285750" eaLnBrk="0" hangingPunct="0">
              <a:defRPr>
                <a:solidFill>
                  <a:schemeClr val="tx1"/>
                </a:solidFill>
                <a:latin typeface="Arial" charset="0"/>
                <a:ea typeface="ＭＳ Ｐゴシック" charset="0"/>
              </a:defRPr>
            </a:lvl2pPr>
            <a:lvl3pPr marL="1143000" indent="-228600" eaLnBrk="0" hangingPunct="0">
              <a:defRPr>
                <a:solidFill>
                  <a:schemeClr val="tx1"/>
                </a:solidFill>
                <a:latin typeface="Arial" charset="0"/>
                <a:ea typeface="ＭＳ Ｐゴシック" charset="0"/>
              </a:defRPr>
            </a:lvl3pPr>
            <a:lvl4pPr marL="1600200" indent="-228600" eaLnBrk="0" hangingPunct="0">
              <a:defRPr>
                <a:solidFill>
                  <a:schemeClr val="tx1"/>
                </a:solidFill>
                <a:latin typeface="Arial" charset="0"/>
                <a:ea typeface="ＭＳ Ｐゴシック" charset="0"/>
              </a:defRPr>
            </a:lvl4pPr>
            <a:lvl5pPr marL="2057400" indent="-228600" eaLnBrk="0" hangingPunct="0">
              <a:defRPr>
                <a:solidFill>
                  <a:schemeClr val="tx1"/>
                </a:solidFill>
                <a:latin typeface="Arial" charset="0"/>
                <a:ea typeface="ＭＳ Ｐゴシック" charset="0"/>
              </a:defRPr>
            </a:lvl5pPr>
            <a:lvl6pPr marL="2514600" indent="-228600" eaLnBrk="0" fontAlgn="base" hangingPunct="0">
              <a:spcBef>
                <a:spcPct val="0"/>
              </a:spcBef>
              <a:spcAft>
                <a:spcPct val="0"/>
              </a:spcAft>
              <a:defRPr>
                <a:solidFill>
                  <a:schemeClr val="tx1"/>
                </a:solidFill>
                <a:latin typeface="Arial" charset="0"/>
                <a:ea typeface="ＭＳ Ｐゴシック" charset="0"/>
              </a:defRPr>
            </a:lvl6pPr>
            <a:lvl7pPr marL="2971800" indent="-228600" eaLnBrk="0" fontAlgn="base" hangingPunct="0">
              <a:spcBef>
                <a:spcPct val="0"/>
              </a:spcBef>
              <a:spcAft>
                <a:spcPct val="0"/>
              </a:spcAft>
              <a:defRPr>
                <a:solidFill>
                  <a:schemeClr val="tx1"/>
                </a:solidFill>
                <a:latin typeface="Arial" charset="0"/>
                <a:ea typeface="ＭＳ Ｐゴシック" charset="0"/>
              </a:defRPr>
            </a:lvl7pPr>
            <a:lvl8pPr marL="3429000" indent="-228600" eaLnBrk="0" fontAlgn="base" hangingPunct="0">
              <a:spcBef>
                <a:spcPct val="0"/>
              </a:spcBef>
              <a:spcAft>
                <a:spcPct val="0"/>
              </a:spcAft>
              <a:defRPr>
                <a:solidFill>
                  <a:schemeClr val="tx1"/>
                </a:solidFill>
                <a:latin typeface="Arial" charset="0"/>
                <a:ea typeface="ＭＳ Ｐゴシック" charset="0"/>
              </a:defRPr>
            </a:lvl8pPr>
            <a:lvl9pPr marL="3886200" indent="-228600" eaLnBrk="0" fontAlgn="base" hangingPunct="0">
              <a:spcBef>
                <a:spcPct val="0"/>
              </a:spcBef>
              <a:spcAft>
                <a:spcPct val="0"/>
              </a:spcAft>
              <a:defRPr>
                <a:solidFill>
                  <a:schemeClr val="tx1"/>
                </a:solidFill>
                <a:latin typeface="Arial" charset="0"/>
                <a:ea typeface="ＭＳ Ｐゴシック" charset="0"/>
              </a:defRPr>
            </a:lvl9pPr>
          </a:lstStyle>
          <a:p>
            <a:pPr eaLnBrk="1" hangingPunct="1">
              <a:defRPr/>
            </a:pPr>
            <a:r>
              <a:rPr lang="mr-IN" sz="800" dirty="0">
                <a:solidFill>
                  <a:schemeClr val="bg1"/>
                </a:solidFill>
                <a:latin typeface="Courier New"/>
                <a:cs typeface="Courier New"/>
              </a:rPr>
              <a:t> LAK-1 BUDGET FOR ENTIRE MODEL AT END OF TIME STEP    1, STRESS PERIOD   1</a:t>
            </a:r>
          </a:p>
          <a:p>
            <a:pPr eaLnBrk="1" hangingPunct="1">
              <a:defRPr/>
            </a:pPr>
            <a:r>
              <a:rPr lang="mr-IN" sz="800" dirty="0">
                <a:solidFill>
                  <a:schemeClr val="bg1"/>
                </a:solidFill>
                <a:latin typeface="Courier New"/>
                <a:cs typeface="Courier New"/>
              </a:rPr>
              <a:t>  ------------------------------------------------------------------------------</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CUMULATIVE LAK-1      L**3       RATES FOR THIS TIME STEP      L**3/T</a:t>
            </a:r>
          </a:p>
          <a:p>
            <a:pPr eaLnBrk="1" hangingPunct="1">
              <a:defRPr/>
            </a:pPr>
            <a:r>
              <a:rPr lang="mr-IN" sz="800" dirty="0">
                <a:solidFill>
                  <a:schemeClr val="bg1"/>
                </a:solidFill>
                <a:latin typeface="Courier New"/>
                <a:cs typeface="Courier New"/>
              </a:rPr>
              <a:t>     ------------------                 ------------------------</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IN:                                      IN:</a:t>
            </a:r>
          </a:p>
          <a:p>
            <a:pPr eaLnBrk="1" hangingPunct="1">
              <a:defRPr/>
            </a:pPr>
            <a:r>
              <a:rPr lang="mr-IN" sz="800" dirty="0">
                <a:solidFill>
                  <a:schemeClr val="bg1"/>
                </a:solidFill>
                <a:latin typeface="Courier New"/>
                <a:cs typeface="Courier New"/>
              </a:rPr>
              <a:t>           ---                                      ---</a:t>
            </a:r>
          </a:p>
          <a:p>
            <a:pPr eaLnBrk="1" hangingPunct="1">
              <a:defRPr/>
            </a:pPr>
            <a:r>
              <a:rPr lang="mr-IN" sz="800" dirty="0">
                <a:solidFill>
                  <a:schemeClr val="bg1"/>
                </a:solidFill>
                <a:latin typeface="Courier New"/>
                <a:cs typeface="Courier New"/>
              </a:rPr>
              <a:t>          EXT-INFLOW =           0.0000            EXT-INFLOW =           0.0000</a:t>
            </a:r>
          </a:p>
          <a:p>
            <a:pPr eaLnBrk="1" hangingPunct="1">
              <a:defRPr/>
            </a:pPr>
            <a:r>
              <a:rPr lang="mr-IN" sz="800" dirty="0">
                <a:solidFill>
                  <a:schemeClr val="bg1"/>
                </a:solidFill>
                <a:latin typeface="Courier New"/>
                <a:cs typeface="Courier New"/>
              </a:rPr>
              <a:t>            FROM-MVR =   873431546.1767              FROM-MVR =      191332.2116</a:t>
            </a:r>
          </a:p>
          <a:p>
            <a:pPr eaLnBrk="1" hangingPunct="1">
              <a:defRPr/>
            </a:pPr>
            <a:r>
              <a:rPr lang="mr-IN" sz="800" dirty="0">
                <a:solidFill>
                  <a:schemeClr val="bg1"/>
                </a:solidFill>
                <a:latin typeface="Courier New"/>
                <a:cs typeface="Courier New"/>
              </a:rPr>
              <a:t>            RAINFALL =           0.0000              RAINFALL =           0.0000</a:t>
            </a:r>
          </a:p>
          <a:p>
            <a:pPr eaLnBrk="1" hangingPunct="1">
              <a:defRPr/>
            </a:pPr>
            <a:r>
              <a:rPr lang="mr-IN" sz="800" dirty="0">
                <a:solidFill>
                  <a:schemeClr val="bg1"/>
                </a:solidFill>
                <a:latin typeface="Courier New"/>
                <a:cs typeface="Courier New"/>
              </a:rPr>
              <a:t>              RUNOFF =           0.0000                RUNOFF =           0.0000</a:t>
            </a:r>
          </a:p>
          <a:p>
            <a:pPr eaLnBrk="1" hangingPunct="1">
              <a:defRPr/>
            </a:pPr>
            <a:r>
              <a:rPr lang="mr-IN" sz="800" dirty="0">
                <a:solidFill>
                  <a:schemeClr val="bg1"/>
                </a:solidFill>
                <a:latin typeface="Courier New"/>
                <a:cs typeface="Courier New"/>
              </a:rPr>
              <a:t>                 GWF =  1637700230.5291                   GWF =      358751.4196</a:t>
            </a:r>
          </a:p>
          <a:p>
            <a:pPr eaLnBrk="1" hangingPunct="1">
              <a:defRPr/>
            </a:pPr>
            <a:r>
              <a:rPr lang="mr-IN" sz="800" dirty="0">
                <a:solidFill>
                  <a:schemeClr val="bg1"/>
                </a:solidFill>
                <a:latin typeface="Courier New"/>
                <a:cs typeface="Courier New"/>
              </a:rPr>
              <a:t>         EVAPORATION =           0.0000           EVAPORATION =           0.0000</a:t>
            </a:r>
          </a:p>
          <a:p>
            <a:pPr eaLnBrk="1" hangingPunct="1">
              <a:defRPr/>
            </a:pPr>
            <a:r>
              <a:rPr lang="mr-IN" sz="800" dirty="0">
                <a:solidFill>
                  <a:schemeClr val="bg1"/>
                </a:solidFill>
                <a:latin typeface="Courier New"/>
                <a:cs typeface="Courier New"/>
              </a:rPr>
              <a:t>          WITHDRAWAL =           0.0000            WITHDRAWAL =           0.0000</a:t>
            </a:r>
          </a:p>
          <a:p>
            <a:pPr eaLnBrk="1" hangingPunct="1">
              <a:defRPr/>
            </a:pPr>
            <a:r>
              <a:rPr lang="mr-IN" sz="800" dirty="0">
                <a:solidFill>
                  <a:schemeClr val="bg1"/>
                </a:solidFill>
                <a:latin typeface="Courier New"/>
                <a:cs typeface="Courier New"/>
              </a:rPr>
              <a:t>         EXT-OUTFLOW =           0.0000           EXT-OUTFLOW =           0.0000</a:t>
            </a:r>
          </a:p>
          <a:p>
            <a:pPr eaLnBrk="1" hangingPunct="1">
              <a:defRPr/>
            </a:pPr>
            <a:r>
              <a:rPr lang="mr-IN" sz="800" dirty="0">
                <a:solidFill>
                  <a:schemeClr val="bg1"/>
                </a:solidFill>
                <a:latin typeface="Courier New"/>
                <a:cs typeface="Courier New"/>
              </a:rPr>
              <a:t>              TO-MVR =           0.0000                TO-MVR =           0.0000</a:t>
            </a:r>
          </a:p>
          <a:p>
            <a:pPr eaLnBrk="1" hangingPunct="1">
              <a:defRPr/>
            </a:pPr>
            <a:r>
              <a:rPr lang="mr-IN" sz="800" dirty="0">
                <a:solidFill>
                  <a:schemeClr val="bg1"/>
                </a:solidFill>
                <a:latin typeface="Courier New"/>
                <a:cs typeface="Courier New"/>
              </a:rPr>
              <a:t>             STORAGE =           0.0000               STORAGE =           0.0000</a:t>
            </a:r>
          </a:p>
          <a:p>
            <a:pPr eaLnBrk="1" hangingPunct="1">
              <a:defRPr/>
            </a:pPr>
            <a:r>
              <a:rPr lang="mr-IN" sz="800" dirty="0">
                <a:solidFill>
                  <a:schemeClr val="bg1"/>
                </a:solidFill>
                <a:latin typeface="Courier New"/>
                <a:cs typeface="Courier New"/>
              </a:rPr>
              <a:t>            CONSTANT =           0.0000              CONSTANT =           0.0000</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TOTAL IN =  2511131776.7058              TOTAL IN =      550083.6313</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OUT:                                     OUT:</a:t>
            </a:r>
          </a:p>
          <a:p>
            <a:pPr eaLnBrk="1" hangingPunct="1">
              <a:defRPr/>
            </a:pPr>
            <a:r>
              <a:rPr lang="mr-IN" sz="800" dirty="0">
                <a:solidFill>
                  <a:schemeClr val="bg1"/>
                </a:solidFill>
                <a:latin typeface="Courier New"/>
                <a:cs typeface="Courier New"/>
              </a:rPr>
              <a:t>          ----                                     ----</a:t>
            </a:r>
          </a:p>
          <a:p>
            <a:pPr eaLnBrk="1" hangingPunct="1">
              <a:defRPr/>
            </a:pPr>
            <a:r>
              <a:rPr lang="mr-IN" sz="800" dirty="0">
                <a:solidFill>
                  <a:schemeClr val="bg1"/>
                </a:solidFill>
                <a:latin typeface="Courier New"/>
                <a:cs typeface="Courier New"/>
              </a:rPr>
              <a:t>          EXT-INFLOW =           0.0000            EXT-INFLOW =           0.0000</a:t>
            </a:r>
          </a:p>
          <a:p>
            <a:pPr eaLnBrk="1" hangingPunct="1">
              <a:defRPr/>
            </a:pPr>
            <a:r>
              <a:rPr lang="mr-IN" sz="800" dirty="0">
                <a:solidFill>
                  <a:schemeClr val="bg1"/>
                </a:solidFill>
                <a:latin typeface="Courier New"/>
                <a:cs typeface="Courier New"/>
              </a:rPr>
              <a:t>            FROM-MVR =           0.0000              FROM-MVR =           0.0000</a:t>
            </a:r>
          </a:p>
          <a:p>
            <a:pPr eaLnBrk="1" hangingPunct="1">
              <a:defRPr/>
            </a:pPr>
            <a:r>
              <a:rPr lang="mr-IN" sz="800" dirty="0">
                <a:solidFill>
                  <a:schemeClr val="bg1"/>
                </a:solidFill>
                <a:latin typeface="Courier New"/>
                <a:cs typeface="Courier New"/>
              </a:rPr>
              <a:t>            RAINFALL =           0.0000              RAINFALL =           0.0000</a:t>
            </a:r>
          </a:p>
          <a:p>
            <a:pPr eaLnBrk="1" hangingPunct="1">
              <a:defRPr/>
            </a:pPr>
            <a:r>
              <a:rPr lang="mr-IN" sz="800" dirty="0">
                <a:solidFill>
                  <a:schemeClr val="bg1"/>
                </a:solidFill>
                <a:latin typeface="Courier New"/>
                <a:cs typeface="Courier New"/>
              </a:rPr>
              <a:t>              RUNOFF =           0.0000                RUNOFF =           0.0000</a:t>
            </a:r>
          </a:p>
          <a:p>
            <a:pPr eaLnBrk="1" hangingPunct="1">
              <a:defRPr/>
            </a:pPr>
            <a:r>
              <a:rPr lang="mr-IN" sz="800" dirty="0">
                <a:solidFill>
                  <a:schemeClr val="bg1"/>
                </a:solidFill>
                <a:latin typeface="Courier New"/>
                <a:cs typeface="Courier New"/>
              </a:rPr>
              <a:t>                 GWF =  1281783019.2116                   GWF =      280784.8892</a:t>
            </a:r>
          </a:p>
          <a:p>
            <a:pPr eaLnBrk="1" hangingPunct="1">
              <a:defRPr/>
            </a:pPr>
            <a:r>
              <a:rPr lang="mr-IN" sz="800" dirty="0">
                <a:solidFill>
                  <a:schemeClr val="bg1"/>
                </a:solidFill>
                <a:latin typeface="Courier New"/>
                <a:cs typeface="Courier New"/>
              </a:rPr>
              <a:t>         EVAPORATION =           0.0000           EVAPORATION =           0.0000</a:t>
            </a:r>
          </a:p>
          <a:p>
            <a:pPr eaLnBrk="1" hangingPunct="1">
              <a:defRPr/>
            </a:pPr>
            <a:r>
              <a:rPr lang="mr-IN" sz="800" dirty="0">
                <a:solidFill>
                  <a:schemeClr val="bg1"/>
                </a:solidFill>
                <a:latin typeface="Courier New"/>
                <a:cs typeface="Courier New"/>
              </a:rPr>
              <a:t>          WITHDRAWAL =           0.0000            WITHDRAWAL =           0.0000</a:t>
            </a:r>
          </a:p>
          <a:p>
            <a:pPr eaLnBrk="1" hangingPunct="1">
              <a:defRPr/>
            </a:pPr>
            <a:r>
              <a:rPr lang="mr-IN" sz="800" dirty="0">
                <a:solidFill>
                  <a:schemeClr val="bg1"/>
                </a:solidFill>
                <a:latin typeface="Courier New"/>
                <a:cs typeface="Courier New"/>
              </a:rPr>
              <a:t>         EXT-OUTFLOW =         284.8235           EXT-OUTFLOW =       6.2393E-02</a:t>
            </a:r>
          </a:p>
          <a:p>
            <a:pPr eaLnBrk="1" hangingPunct="1">
              <a:defRPr/>
            </a:pPr>
            <a:r>
              <a:rPr lang="mr-IN" sz="800" dirty="0">
                <a:solidFill>
                  <a:schemeClr val="bg1"/>
                </a:solidFill>
                <a:latin typeface="Courier New"/>
                <a:cs typeface="Courier New"/>
              </a:rPr>
              <a:t>              TO-MVR =  1229229296.0636                TO-MVR =      269272.5731</a:t>
            </a:r>
          </a:p>
          <a:p>
            <a:pPr eaLnBrk="1" hangingPunct="1">
              <a:defRPr/>
            </a:pPr>
            <a:r>
              <a:rPr lang="mr-IN" sz="800" dirty="0">
                <a:solidFill>
                  <a:schemeClr val="bg1"/>
                </a:solidFill>
                <a:latin typeface="Courier New"/>
                <a:cs typeface="Courier New"/>
              </a:rPr>
              <a:t>             STORAGE =           0.0000               STORAGE =           0.0000</a:t>
            </a:r>
          </a:p>
          <a:p>
            <a:pPr eaLnBrk="1" hangingPunct="1">
              <a:defRPr/>
            </a:pPr>
            <a:r>
              <a:rPr lang="mr-IN" sz="800" dirty="0">
                <a:solidFill>
                  <a:schemeClr val="bg1"/>
                </a:solidFill>
                <a:latin typeface="Courier New"/>
                <a:cs typeface="Courier New"/>
              </a:rPr>
              <a:t>            CONSTANT =           0.0000              CONSTANT =           0.0000</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TOTAL OUT =  2511012600.0987             TOTAL OUT =      550057.5247</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IN - OUT =      119176.6071              IN - OUT =          26.1066</a:t>
            </a:r>
          </a:p>
          <a:p>
            <a:pPr eaLnBrk="1" hangingPunct="1">
              <a:defRPr/>
            </a:pPr>
            <a:endParaRPr lang="mr-IN" sz="800" dirty="0">
              <a:solidFill>
                <a:schemeClr val="bg1"/>
              </a:solidFill>
              <a:latin typeface="Courier New"/>
              <a:cs typeface="Courier New"/>
            </a:endParaRPr>
          </a:p>
          <a:p>
            <a:pPr eaLnBrk="1" hangingPunct="1">
              <a:defRPr/>
            </a:pPr>
            <a:r>
              <a:rPr lang="mr-IN" sz="800" dirty="0">
                <a:solidFill>
                  <a:schemeClr val="bg1"/>
                </a:solidFill>
                <a:latin typeface="Courier New"/>
                <a:cs typeface="Courier New"/>
              </a:rPr>
              <a:t> PERCENT DISCREPANCY =           0.00     PERCENT DISCREPANCY =           0.00</a:t>
            </a:r>
            <a:endParaRPr lang="en-US" sz="800" dirty="0">
              <a:solidFill>
                <a:schemeClr val="bg1"/>
              </a:solidFill>
              <a:latin typeface="Courier New" charset="0"/>
            </a:endParaRPr>
          </a:p>
          <a:p>
            <a:pPr eaLnBrk="1" hangingPunct="1">
              <a:defRPr/>
            </a:pPr>
            <a:r>
              <a:rPr lang="de-DE" sz="800" dirty="0">
                <a:solidFill>
                  <a:schemeClr val="bg1"/>
                </a:solidFill>
                <a:latin typeface="Courier New"/>
                <a:cs typeface="Courier New"/>
              </a:rPr>
              <a:t> </a:t>
            </a:r>
            <a:endParaRPr lang="en-US" sz="800" dirty="0">
              <a:solidFill>
                <a:schemeClr val="bg1"/>
              </a:solidFill>
              <a:latin typeface="Courier New"/>
              <a:cs typeface="Courier New"/>
            </a:endParaRPr>
          </a:p>
        </p:txBody>
      </p:sp>
      <p:pic>
        <p:nvPicPr>
          <p:cNvPr id="3" name="Picture 2">
            <a:extLst>
              <a:ext uri="{FF2B5EF4-FFF2-40B4-BE49-F238E27FC236}">
                <a16:creationId xmlns:a16="http://schemas.microsoft.com/office/drawing/2014/main" id="{6F3FF6F4-8AA9-176E-536B-46D934675783}"/>
              </a:ext>
            </a:extLst>
          </p:cNvPr>
          <p:cNvPicPr>
            <a:picLocks noChangeAspect="1"/>
          </p:cNvPicPr>
          <p:nvPr/>
        </p:nvPicPr>
        <p:blipFill>
          <a:blip r:embed="rId2"/>
          <a:stretch>
            <a:fillRect/>
          </a:stretch>
        </p:blipFill>
        <p:spPr>
          <a:xfrm>
            <a:off x="9072274" y="235800"/>
            <a:ext cx="2886652" cy="4210175"/>
          </a:xfrm>
          <a:prstGeom prst="rect">
            <a:avLst/>
          </a:prstGeom>
        </p:spPr>
      </p:pic>
    </p:spTree>
    <p:extLst>
      <p:ext uri="{BB962C8B-B14F-4D97-AF65-F5344CB8AC3E}">
        <p14:creationId xmlns:p14="http://schemas.microsoft.com/office/powerpoint/2010/main" val="1786098418"/>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7131</TotalTime>
  <Pages>4</Pages>
  <Words>4376</Words>
  <Application>Microsoft Macintosh PowerPoint</Application>
  <PresentationFormat>Widescreen</PresentationFormat>
  <Paragraphs>725</Paragraphs>
  <Slides>45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Courier New</vt:lpstr>
      <vt:lpstr>Tekton Pro</vt:lpstr>
      <vt:lpstr>Times New Roman</vt:lpstr>
      <vt:lpstr>Wingdings</vt:lpstr>
      <vt:lpstr>dark-blue-template</vt:lpstr>
      <vt:lpstr>Advanced Stress Packages</vt:lpstr>
      <vt:lpstr>Advanced Stress Packages</vt:lpstr>
      <vt:lpstr>Advanced Stress Packages</vt:lpstr>
      <vt:lpstr>Lake (LAK) Package</vt:lpstr>
      <vt:lpstr>LAK Package Capabilities</vt:lpstr>
      <vt:lpstr>LAK Package Continuity Equation</vt:lpstr>
      <vt:lpstr>LAK Package Input</vt:lpstr>
      <vt:lpstr>LAK Package Input – cont.</vt:lpstr>
      <vt:lpstr>LAK Package Output</vt:lpstr>
      <vt:lpstr>LAK Package Output – cont. </vt:lpstr>
      <vt:lpstr>StreamFlow Routing (SFR) Package</vt:lpstr>
      <vt:lpstr>SFR Package Capabilities</vt:lpstr>
      <vt:lpstr>SFR Package Continuity Equation</vt:lpstr>
      <vt:lpstr>SFR Package Connectivity</vt:lpstr>
      <vt:lpstr>SFR Package Input</vt:lpstr>
      <vt:lpstr>SFR Package Input – cont.</vt:lpstr>
      <vt:lpstr>SFR Package Input – cont.</vt:lpstr>
      <vt:lpstr>SFR Package Output</vt:lpstr>
      <vt:lpstr>SFR Package Output – cont.</vt:lpstr>
      <vt:lpstr>Multi-Aquifer Well (MAW) Package</vt:lpstr>
      <vt:lpstr>MAW Package Capabilities</vt:lpstr>
      <vt:lpstr>MAW Package Input</vt:lpstr>
      <vt:lpstr>MAW Package Output</vt:lpstr>
      <vt:lpstr>MAW Package Output – cont.</vt:lpstr>
      <vt:lpstr>Unsaturated Zone Flow (UZF) Package</vt:lpstr>
      <vt:lpstr>UZF Package Continuity Equation</vt:lpstr>
      <vt:lpstr>UZF Package Variables</vt:lpstr>
      <vt:lpstr>UZF Package Capabilities</vt:lpstr>
      <vt:lpstr>UZF Package</vt:lpstr>
      <vt:lpstr>UZF Package Infiltration</vt:lpstr>
      <vt:lpstr>UZF Package Groundwater Seepage</vt:lpstr>
      <vt:lpstr>UZF Package – multiple packages</vt:lpstr>
      <vt:lpstr>UZF Package – sub-grid features</vt:lpstr>
      <vt:lpstr>UZF Package Input</vt:lpstr>
      <vt:lpstr>UZF Package Input – cont.</vt:lpstr>
      <vt:lpstr>UZF Package Output</vt:lpstr>
      <vt:lpstr>UZF Package Output – cont.</vt:lpstr>
      <vt:lpstr>Mover (MVR) Package</vt:lpstr>
      <vt:lpstr>MVR Package</vt:lpstr>
      <vt:lpstr>MVR Package Providers and Receivers</vt:lpstr>
      <vt:lpstr>MVR Package Constraints</vt:lpstr>
      <vt:lpstr>MVR Package Constraints</vt:lpstr>
      <vt:lpstr>MVR Package Input</vt:lpstr>
      <vt:lpstr>MVR Package Input – cont.</vt:lpstr>
      <vt:lpstr>MVR Package Output</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Hughes, Joseph D</cp:lastModifiedBy>
  <cp:revision>273</cp:revision>
  <cp:lastPrinted>2014-05-20T14:47:17Z</cp:lastPrinted>
  <dcterms:created xsi:type="dcterms:W3CDTF">2009-08-04T14:01:06Z</dcterms:created>
  <dcterms:modified xsi:type="dcterms:W3CDTF">2023-09-08T15:08:41Z</dcterms:modified>
</cp:coreProperties>
</file>

<file path=docProps/thumbnail.jpeg>
</file>